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701" r:id="rId3"/>
  </p:sldMasterIdLst>
  <p:notesMasterIdLst>
    <p:notesMasterId r:id="rId68"/>
  </p:notesMasterIdLst>
  <p:handoutMasterIdLst>
    <p:handoutMasterId r:id="rId69"/>
  </p:handoutMasterIdLst>
  <p:sldIdLst>
    <p:sldId id="488" r:id="rId4"/>
    <p:sldId id="563" r:id="rId5"/>
    <p:sldId id="489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12" r:id="rId23"/>
    <p:sldId id="513" r:id="rId24"/>
    <p:sldId id="514" r:id="rId25"/>
    <p:sldId id="515" r:id="rId26"/>
    <p:sldId id="516" r:id="rId27"/>
    <p:sldId id="517" r:id="rId28"/>
    <p:sldId id="518" r:id="rId29"/>
    <p:sldId id="519" r:id="rId30"/>
    <p:sldId id="520" r:id="rId31"/>
    <p:sldId id="521" r:id="rId32"/>
    <p:sldId id="522" r:id="rId33"/>
    <p:sldId id="523" r:id="rId34"/>
    <p:sldId id="524" r:id="rId35"/>
    <p:sldId id="525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534" r:id="rId45"/>
    <p:sldId id="535" r:id="rId46"/>
    <p:sldId id="536" r:id="rId47"/>
    <p:sldId id="537" r:id="rId48"/>
    <p:sldId id="538" r:id="rId49"/>
    <p:sldId id="539" r:id="rId50"/>
    <p:sldId id="540" r:id="rId51"/>
    <p:sldId id="541" r:id="rId52"/>
    <p:sldId id="542" r:id="rId53"/>
    <p:sldId id="543" r:id="rId54"/>
    <p:sldId id="544" r:id="rId55"/>
    <p:sldId id="545" r:id="rId56"/>
    <p:sldId id="546" r:id="rId57"/>
    <p:sldId id="547" r:id="rId58"/>
    <p:sldId id="548" r:id="rId59"/>
    <p:sldId id="551" r:id="rId60"/>
    <p:sldId id="552" r:id="rId61"/>
    <p:sldId id="553" r:id="rId62"/>
    <p:sldId id="554" r:id="rId63"/>
    <p:sldId id="555" r:id="rId64"/>
    <p:sldId id="558" r:id="rId65"/>
    <p:sldId id="557" r:id="rId66"/>
    <p:sldId id="562" r:id="rId67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33CC"/>
    <a:srgbClr val="006600"/>
    <a:srgbClr val="960000"/>
    <a:srgbClr val="2A55D6"/>
    <a:srgbClr val="009900"/>
    <a:srgbClr val="993300"/>
    <a:srgbClr val="649A6D"/>
    <a:srgbClr val="6ACE52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B5FD3-54AB-47F6-8EAE-FF6A78E52B6E}" v="2" dt="2021-11-30T05:14:42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6535" autoAdjust="0"/>
  </p:normalViewPr>
  <p:slideViewPr>
    <p:cSldViewPr>
      <p:cViewPr varScale="1">
        <p:scale>
          <a:sx n="142" d="100"/>
          <a:sy n="142" d="100"/>
        </p:scale>
        <p:origin x="228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228" y="-108"/>
      </p:cViewPr>
      <p:guideLst>
        <p:guide orient="horz" pos="2200"/>
        <p:guide pos="29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microsoft.com/office/2015/10/relationships/revisionInfo" Target="revisionInfo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85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7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9"/>
            <a:ext cx="4022938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1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17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BEED8B30-E245-4533-9222-0244518686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FF94E83B-84B9-44C0-BA23-DAD9601ACD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7764" name="Slide Number Placeholder 3">
            <a:extLst>
              <a:ext uri="{FF2B5EF4-FFF2-40B4-BE49-F238E27FC236}">
                <a16:creationId xmlns:a16="http://schemas.microsoft.com/office/drawing/2014/main" id="{04E656A8-6D8C-46DC-A4A9-9FFF1239B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E5B892-EF15-4B51-B820-1F8EC4E4DF46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>
            <a:extLst>
              <a:ext uri="{FF2B5EF4-FFF2-40B4-BE49-F238E27FC236}">
                <a16:creationId xmlns:a16="http://schemas.microsoft.com/office/drawing/2014/main" id="{A5DEDD6D-BF51-4ED7-A2C6-4BCF0EE2CB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>
            <a:extLst>
              <a:ext uri="{FF2B5EF4-FFF2-40B4-BE49-F238E27FC236}">
                <a16:creationId xmlns:a16="http://schemas.microsoft.com/office/drawing/2014/main" id="{324C0FF2-49A5-486F-A549-BD479041C8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8788" name="Slide Number Placeholder 3">
            <a:extLst>
              <a:ext uri="{FF2B5EF4-FFF2-40B4-BE49-F238E27FC236}">
                <a16:creationId xmlns:a16="http://schemas.microsoft.com/office/drawing/2014/main" id="{892EB683-C960-4FD2-B279-D849A2328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25E0D5E-13EF-45C4-BE42-EC1D437BB56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50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6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>
            <a:extLst>
              <a:ext uri="{FF2B5EF4-FFF2-40B4-BE49-F238E27FC236}">
                <a16:creationId xmlns:a16="http://schemas.microsoft.com/office/drawing/2014/main" id="{A7666716-E4C3-4B7F-BF41-440D67627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>
            <a:extLst>
              <a:ext uri="{FF2B5EF4-FFF2-40B4-BE49-F238E27FC236}">
                <a16:creationId xmlns:a16="http://schemas.microsoft.com/office/drawing/2014/main" id="{4AC51C63-D9E9-459F-94F9-3980E8C9AE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19812" name="Slide Number Placeholder 3">
            <a:extLst>
              <a:ext uri="{FF2B5EF4-FFF2-40B4-BE49-F238E27FC236}">
                <a16:creationId xmlns:a16="http://schemas.microsoft.com/office/drawing/2014/main" id="{F051873A-8895-43F8-BF4F-FB0F776A4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76C9A8-C08A-4461-B39D-29DD4BD64DAF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1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6DA9984C-46EE-424A-AFDE-F4C71F9B87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BFBC259F-BBF6-45B6-9583-E6C921BF9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35700E3B-8873-4581-8396-789B04A281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D055C07-D088-4431-8348-8FE666A78C4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9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42F296CC-0EA9-40C2-B7E7-5A8D5FFCE2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C6F5A528-0E14-46B9-878B-E652B95DFC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592A8AF5-2830-4B68-94CA-17573CDB5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27C6BB-18AD-4F06-A2DA-AD4127A651B1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52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614152A8-E9A7-4D30-9C4B-74C905D7E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66811AD-5868-4B62-8684-9669A3956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Make reference to SGI Origin paper</a:t>
            </a: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C8206BE3-2006-471F-B899-F237975BA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BAAEF3-1DB7-403A-858A-1C6F37D23F8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57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>
            <a:extLst>
              <a:ext uri="{FF2B5EF4-FFF2-40B4-BE49-F238E27FC236}">
                <a16:creationId xmlns:a16="http://schemas.microsoft.com/office/drawing/2014/main" id="{614152A8-E9A7-4D30-9C4B-74C905D7E6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>
            <a:extLst>
              <a:ext uri="{FF2B5EF4-FFF2-40B4-BE49-F238E27FC236}">
                <a16:creationId xmlns:a16="http://schemas.microsoft.com/office/drawing/2014/main" id="{966811AD-5868-4B62-8684-9669A39564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>
                <a:ea typeface="ＭＳ Ｐゴシック" panose="020B0600070205080204" pitchFamily="34" charset="-128"/>
              </a:rPr>
              <a:t>Make reference to SGI Origin paper</a:t>
            </a:r>
          </a:p>
        </p:txBody>
      </p:sp>
      <p:sp>
        <p:nvSpPr>
          <p:cNvPr id="122884" name="Slide Number Placeholder 3">
            <a:extLst>
              <a:ext uri="{FF2B5EF4-FFF2-40B4-BE49-F238E27FC236}">
                <a16:creationId xmlns:a16="http://schemas.microsoft.com/office/drawing/2014/main" id="{C8206BE3-2006-471F-B899-F237975BA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BAAEF3-1DB7-403A-858A-1C6F37D23F8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63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8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81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8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D3D9-3FE8-4025-BF66-8DAB1ABB95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F5891-60A9-4DA4-8C9F-E9D9ADCD64CE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00BD0-49BF-48FC-8114-37C1D4F5AB3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8B6-75C2-4B3C-A1E9-A765E362A827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0BD0-49BF-48FC-8114-37C1D4F5A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Memory Consistency &amp; </a:t>
            </a:r>
            <a:br>
              <a:rPr lang="en-US" b="1" dirty="0"/>
            </a:br>
            <a:r>
              <a:rPr lang="en-US" b="1" dirty="0"/>
              <a:t>Cache Coherence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 dirty="0">
                <a:solidFill>
                  <a:schemeClr val="tx1"/>
                </a:solidFill>
              </a:rPr>
              <a:t>Fall 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72DB3003-A86C-40D6-BEF2-6EC70260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Protecting Shared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C0C8-9B8C-40FB-A373-69207E61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8988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Threads are not allowed to update shared data concurrently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correctness purposes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Accesses to shared data are encapsulated inside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critical sections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or protected via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synchronization constructs (locks, semaphores, condition variables)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Only one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thread can execute a critical section at </a:t>
            </a:r>
            <a:br>
              <a:rPr lang="en-US" altLang="en-US" sz="2400" dirty="0">
                <a:ea typeface="ＭＳ Ｐゴシック" panose="020B0600070205080204" pitchFamily="34" charset="-128"/>
              </a:rPr>
            </a:br>
            <a:r>
              <a:rPr lang="en-US" altLang="en-US" sz="2400" dirty="0">
                <a:ea typeface="ＭＳ Ｐゴシック" panose="020B0600070205080204" pitchFamily="34" charset="-128"/>
              </a:rPr>
              <a:t>a given time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Mutual exclusion principle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 multiprocessor should provide the </a:t>
            </a:r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correct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execution of synchronization primitives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to enable the programmer to protect shared data</a:t>
            </a: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632BAFB4-B2E5-499F-B80E-9FAA9306D8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43DD10-5872-4688-A9DD-FAE9359DD2F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DB89D959-5924-4AC1-B1D6-5FD16541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Supporting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50AA5-7989-4269-8510-EB4A922AA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7"/>
            <a:ext cx="8763000" cy="4637087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Programmer needs to make sure mutual exclusion (synchronization) is correctly implemented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We will assume this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But, correct parallel programming is an important topic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Reading: Dijkstra, “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Cooperating Sequential Processes</a:t>
            </a:r>
            <a:r>
              <a:rPr lang="en-US" altLang="ja-JP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1965.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Programmer relies on hardware primitives to support correct synchronization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hardware primitives are not correct (or unpredictable), programmer’s life is tough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If hardware primitives are correct but not easy to reason about or use, programmer’s life is still tough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90269BE1-69F0-4626-ADCD-2B8FB7FD17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D2CCB0-D6EA-407B-98A3-A6DE36834A6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>
            <a:extLst>
              <a:ext uri="{FF2B5EF4-FFF2-40B4-BE49-F238E27FC236}">
                <a16:creationId xmlns:a16="http://schemas.microsoft.com/office/drawing/2014/main" id="{F86D44E4-8A49-4A53-8218-53EB7234E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C4ED7AE-4AF6-4DD4-9AF2-308006D4E56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F033D7C0-6356-4320-87AA-E9D00690E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99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itle 1">
            <a:extLst>
              <a:ext uri="{FF2B5EF4-FFF2-40B4-BE49-F238E27FC236}">
                <a16:creationId xmlns:a16="http://schemas.microsoft.com/office/drawing/2014/main" id="{04114C62-65CA-410C-8FB4-8D12463BA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76200"/>
            <a:ext cx="86106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Protecting Shared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52748D-712F-4072-8626-A9F813AB0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562600"/>
            <a:ext cx="5561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Assume P1 is in critical section.</a:t>
            </a:r>
          </a:p>
          <a:p>
            <a:pPr eaLnBrk="1" hangingPunct="1"/>
            <a:r>
              <a:rPr lang="en-US" altLang="en-US"/>
              <a:t>Intuitively, it must have executed A, </a:t>
            </a:r>
          </a:p>
          <a:p>
            <a:pPr eaLnBrk="1" hangingPunct="1"/>
            <a:r>
              <a:rPr lang="en-US" altLang="en-US"/>
              <a:t>which means F1 must be 1 (as A happens before B), </a:t>
            </a:r>
          </a:p>
          <a:p>
            <a:pPr eaLnBrk="1" hangingPunct="1"/>
            <a:r>
              <a:rPr lang="en-US" altLang="en-US"/>
              <a:t>which means P2 should not enter the critical section.</a:t>
            </a:r>
          </a:p>
        </p:txBody>
      </p:sp>
      <p:pic>
        <p:nvPicPr>
          <p:cNvPr id="44038" name="Picture 2">
            <a:extLst>
              <a:ext uri="{FF2B5EF4-FFF2-40B4-BE49-F238E27FC236}">
                <a16:creationId xmlns:a16="http://schemas.microsoft.com/office/drawing/2014/main" id="{00B6486A-FBBE-453C-80A5-C3A919409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38500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>
            <a:extLst>
              <a:ext uri="{FF2B5EF4-FFF2-40B4-BE49-F238E27FC236}">
                <a16:creationId xmlns:a16="http://schemas.microsoft.com/office/drawing/2014/main" id="{5F9A5A1D-118C-4629-A977-6A060DB6A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75125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7">
            <a:extLst>
              <a:ext uri="{FF2B5EF4-FFF2-40B4-BE49-F238E27FC236}">
                <a16:creationId xmlns:a16="http://schemas.microsoft.com/office/drawing/2014/main" id="{80EF4615-177A-46B9-9633-5710C4EC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167188"/>
            <a:ext cx="419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5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6CC27959-8C99-4A45-8EC1-19FEFB66A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E7F0-02D6-4765-AC25-778381C1F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Can the two processors be in the critical section at the same time given that they both obey the von Neumann model?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Answer: yes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59973A8C-51B4-4DE0-B034-63AA6EDE0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25AE825-DCCB-4D7B-A25A-F52ECFDC62C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18C28FE6-A02C-44A9-A187-32BC2D4C3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2021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76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FE45EC1B-7B50-489D-A4EC-6C4E46138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741B0DCB-8AE1-4119-B2E4-BAE9DA005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BF171BC-2EC9-4D38-8D52-2740FF681E5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4CD4D4C4-8AC2-4730-B9A8-129A484B5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20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07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52145BAB-71AE-46ED-9F73-3AFFDC88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Both Processors in Critical Section</a:t>
            </a:r>
          </a:p>
        </p:txBody>
      </p:sp>
      <p:pic>
        <p:nvPicPr>
          <p:cNvPr id="47107" name="Content Placeholder 4">
            <a:extLst>
              <a:ext uri="{FF2B5EF4-FFF2-40B4-BE49-F238E27FC236}">
                <a16:creationId xmlns:a16="http://schemas.microsoft.com/office/drawing/2014/main" id="{05ED153F-C0F6-469E-B466-960FC2CDF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" b="954"/>
          <a:stretch>
            <a:fillRect/>
          </a:stretch>
        </p:blipFill>
        <p:spPr>
          <a:xfrm>
            <a:off x="228600" y="996950"/>
            <a:ext cx="8610600" cy="5194300"/>
          </a:xfrm>
        </p:spPr>
      </p:pic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8EC60344-F108-41FF-AA34-61701A4D40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B9FB47-A968-4B83-9D75-752507C36FA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40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D5E6DE78-3530-45F5-80F9-693D0A25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EC2EC9FA-D4B1-4378-9551-6F8B4FBD6A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F69DC3-2111-48CA-9F20-2A96A7A75868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954ABD07-4840-4D92-9422-FD2B0E330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728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56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F11777E5-0021-42A1-94E2-E446857D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Can We Solve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7EF4-3F4A-4401-8848-A8B02D86B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66725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Sequential consistency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processors see the same order of operations to memory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i.e., all memory operations happen in an order (called the global total order) that is consistent across all processors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Assumption: within this global order, each processor’s operations appear in sequential order with respect to its own operations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E86524A-2BF1-46F9-BF6C-1D38BB468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F23FE6-36E2-4511-B14E-247F675AA92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2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B437BA9-B087-4573-A8C6-0343E8307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07221-C6C9-43FE-9604-286042FF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44612"/>
            <a:ext cx="8610600" cy="5194300"/>
          </a:xfrm>
        </p:spPr>
        <p:txBody>
          <a:bodyPr>
            <a:noAutofit/>
          </a:bodyPr>
          <a:lstStyle/>
          <a:p>
            <a:pPr marL="0" lvl="1" indent="0">
              <a:buClr>
                <a:schemeClr val="accent1"/>
              </a:buClr>
              <a:buSzPct val="65000"/>
              <a:buNone/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sz="2400" dirty="0">
                <a:ea typeface="ＭＳ Ｐゴシック" panose="020B0600070205080204" pitchFamily="34" charset="-128"/>
              </a:rPr>
              <a:t>, “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sz="24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sz="2400" dirty="0">
                <a:ea typeface="ＭＳ Ｐゴシック" panose="020B0600070205080204" pitchFamily="34" charset="-128"/>
              </a:rPr>
              <a:t>,</a:t>
            </a:r>
            <a:r>
              <a:rPr lang="en-US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IEEE Transactions on Computers, 1979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multiprocessor system is sequentially consistent if:</a:t>
            </a:r>
          </a:p>
          <a:p>
            <a:pPr marL="342900" lvl="1" indent="-342900"/>
            <a:r>
              <a:rPr lang="en-US" altLang="en-US" sz="2400" dirty="0">
                <a:ea typeface="ＭＳ Ｐゴシック" panose="020B0600070205080204" pitchFamily="34" charset="-128"/>
              </a:rPr>
              <a:t>the result of any execution is the same as if the operations of all the processors were executed in some sequential order</a:t>
            </a:r>
          </a:p>
          <a:p>
            <a:pPr marL="342900" lvl="1" indent="-342900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AND</a:t>
            </a:r>
          </a:p>
          <a:p>
            <a:pPr marL="342900" lvl="1" indent="-342900"/>
            <a:r>
              <a:rPr lang="en-US" altLang="en-US" sz="2400" dirty="0">
                <a:ea typeface="ＭＳ Ｐゴシック" panose="020B0600070205080204" pitchFamily="34" charset="-128"/>
              </a:rPr>
              <a:t>the operations of each individual processor appear in this sequence in the order specified by its program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This is a memory ordering model, or memory model</a:t>
            </a:r>
          </a:p>
          <a:p>
            <a:pPr marL="742950" lvl="2" indent="-342900"/>
            <a:r>
              <a:rPr lang="en-US" altLang="en-US" sz="2000" dirty="0">
                <a:ea typeface="ＭＳ Ｐゴシック" panose="020B0600070205080204" pitchFamily="34" charset="-128"/>
              </a:rPr>
              <a:t>Specified by the ISA</a:t>
            </a: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9ABB10E4-F781-4EE4-B54C-FDD0B3605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FD006D-6B49-48D4-B611-3A3C9A9501A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9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5F3C6C1-7C79-4DED-B751-DC38A7F9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Programmer’s Abstraction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F17F673A-6FE0-4760-96D0-23930D9E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8534"/>
            <a:ext cx="8610600" cy="5194300"/>
          </a:xfrm>
        </p:spPr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Memory is a switch that services one load or store at a time form any processor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All processors see the currently serviced load or store at the same time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Each processor’s operations are serviced in program order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AFA24AD5-FD91-4400-81D8-A154C8829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8769BF-67CB-4D76-8662-12C965A502E8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19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7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6FDA7-CCE4-4D9E-B902-4F7674D2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Please, provide your feedback!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2F62F-D9CD-455A-AB82-47A4BE86C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10 mins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46AF3-9DDA-45F2-805E-5E50FCE5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362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4C1C05F-E1BC-4B56-8159-E463CBDC1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Sequentially Consistent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5E71-096B-49E1-B115-68C977A7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Potential correct global orders (all are correct):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B X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X B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A X Y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A B 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A Y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X Y A B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Which order (interleaving) is observed depends on implementation and dynamic latencies</a:t>
            </a: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E7AE5BD-0154-4EF1-AEC9-319CD2D75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047664-177D-42E7-910E-C7EA70BDEFB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7A13D399-E1D2-4076-822E-4D7AEF9F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Consequences of 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48F0F-78F0-4E83-96D3-DE2B5488D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958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1. Within the same execution, all processors see the same global order of operations to memory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   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No correctness issue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 Satisfies the “happened before” intuition</a:t>
            </a:r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2. Across different executions, different global orders can be observed (each of which is sequentially consistent)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  Debugging is still difficult (as order changes across runs)</a:t>
            </a:r>
            <a:endParaRPr lang="en-US" altLang="en-US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2BAD7BEA-1B5C-4143-BB78-19C7FA0CB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B8C30A8-7FE9-4A53-A4D7-474AF3C4F56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0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277677D7-1724-4D92-8DA4-D0B1B0B3B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4962"/>
            <a:ext cx="8229600" cy="1143000"/>
          </a:xfrm>
        </p:spPr>
        <p:txBody>
          <a:bodyPr/>
          <a:lstStyle/>
          <a:p>
            <a:r>
              <a:rPr lang="en-US" altLang="en-US" sz="3800" dirty="0">
                <a:ea typeface="ＭＳ Ｐゴシック" panose="020B0600070205080204" pitchFamily="34" charset="-128"/>
              </a:rPr>
              <a:t>Issues with Sequential Consistency?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92D6-E8D8-45EB-B849-4F656C4E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Nice abstraction for programming, but two issues: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Too conservative ordering requirements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Limits the aggressiveness of performance enhancement techniques</a:t>
            </a: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Is the total global order requirement too strong?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Do we need a global order across all operations and all processors?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about a global order only across all stores?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Total store order memory model; unique store order model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about enforcing a global order only at the boundaries of synchronization? Relaxed/Acquire-release consistency model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B7A3EDF9-0432-4A86-8C05-05C61F2F6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A08EBE-F7CA-476C-B5B5-D353720615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C1516295-4EF9-4F71-8DF2-92C9B7438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Issues with Sequential Consistency?</a:t>
            </a:r>
          </a:p>
        </p:txBody>
      </p:sp>
      <p:sp>
        <p:nvSpPr>
          <p:cNvPr id="145410" name="Content Placeholder 2">
            <a:extLst>
              <a:ext uri="{FF2B5EF4-FFF2-40B4-BE49-F238E27FC236}">
                <a16:creationId xmlns:a16="http://schemas.microsoft.com/office/drawing/2014/main" id="{51430DA2-8525-41A8-A447-7820FD470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Performance enhancement techniques that could make SC implementation difficult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Out-of-order execution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Loads happen out-of-order with respect to each other and with respect to independent stores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Caching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 memory location is now present in multiple places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Prevents the effect of a store to be seen by other processors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921FF634-11D0-4697-9355-3843FDD4C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1870389-FF42-4611-A954-56FB073D4CF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35B24756-D1AF-4E85-A20B-511E26D14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Weaker Memory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7641C-06AD-4D0A-83F2-895CF0BE4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The ordering of operations is important when the order affects operations on shared data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i.e., when processors need to synchronize to execute a “program region”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Weak consistency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Programmer specifies regions in which memory operations do not need to be ordered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“Memory fence” instructions delineate those regions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memory operations before a fence must complete before the fence is executed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All memory operations after the fence must wait for the fence to complete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Fences complete in program order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All synchronization operations act like a fence</a:t>
            </a: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33BB8C29-303B-448F-8239-0BC37F8890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F118CF9-1B64-4A7E-AF28-0DCCE146347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C46EC6C2-E71C-4C2B-8B01-BEF70C175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Tradeoffs: Weaker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CC49-13B2-4FAE-8F83-85F1A1974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Advantage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No need to guarantee a very strict order of memory operations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   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Enables the hardware implementation of performance     		  enhancement techniques to be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simpler 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    </a:t>
            </a:r>
            <a:r>
              <a:rPr lang="en-US" altLang="en-US" sz="2400" dirty="0">
                <a:ea typeface="ＭＳ Ｐゴシック" panose="020B0600070205080204" pitchFamily="34" charset="-128"/>
              </a:rPr>
              <a:t>Can be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higher performance </a:t>
            </a:r>
            <a:r>
              <a:rPr lang="en-US" altLang="en-US" sz="2400" dirty="0">
                <a:ea typeface="ＭＳ Ｐゴシック" panose="020B0600070205080204" pitchFamily="34" charset="-128"/>
              </a:rPr>
              <a:t>than stricter ordering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More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burden on the programmer </a:t>
            </a:r>
            <a:r>
              <a:rPr lang="en-US" altLang="en-US" sz="2400" dirty="0">
                <a:ea typeface="ＭＳ Ｐゴシック" panose="020B0600070205080204" pitchFamily="34" charset="-128"/>
              </a:rPr>
              <a:t>or software (need to get the “fences” correct)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Another example of the programmer-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</a:t>
            </a:r>
            <a:r>
              <a:rPr lang="en-US" altLang="en-US" sz="2400" dirty="0">
                <a:ea typeface="ＭＳ Ｐゴシック" panose="020B0600070205080204" pitchFamily="34" charset="-128"/>
              </a:rPr>
              <a:t> tradeoff</a:t>
            </a: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128136CC-7D38-4B4E-8A35-A29889E055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BB5A39-1FED-46DC-9F7A-0E6A094DDF5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>
            <a:extLst>
              <a:ext uri="{FF2B5EF4-FFF2-40B4-BE49-F238E27FC236}">
                <a16:creationId xmlns:a16="http://schemas.microsoft.com/office/drawing/2014/main" id="{13D2CF19-C9A9-4490-A930-2E860417B4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Cache Coherence</a:t>
            </a:r>
          </a:p>
        </p:txBody>
      </p:sp>
      <p:sp>
        <p:nvSpPr>
          <p:cNvPr id="47107" name="Subtitle 5">
            <a:extLst>
              <a:ext uri="{FF2B5EF4-FFF2-40B4-BE49-F238E27FC236}">
                <a16:creationId xmlns:a16="http://schemas.microsoft.com/office/drawing/2014/main" id="{9481A9AB-AA34-43AB-95C2-8E4992433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B96189E1-791F-4170-B6FB-F11F42AD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D80DAC-8685-481F-B78E-8F5F9CB95A6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6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1A1B4851-F4E0-4165-8C18-9AEC6EEF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294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Shared Memory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CC03B-E24A-46F9-A1BB-0BBAEBB4F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Many parallel programs communicate through </a:t>
            </a:r>
            <a:r>
              <a:rPr lang="en-US" altLang="en-US" sz="2000" i="1">
                <a:ea typeface="ＭＳ Ｐゴシック" panose="020B0600070205080204" pitchFamily="34" charset="-128"/>
              </a:rPr>
              <a:t>shared memory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Proc 0 writes to an address, followed by Proc 1 reading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This implies communication between the two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Each read should receive the value last written by anyone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This requires synchronization (what does last written mean?)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What if Mem[A] is cached (at either end)?</a:t>
            </a: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7A9276AD-BE2D-4096-BBEB-71AE7F541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7333B-9C23-45E8-92F3-592168370BD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D5CE6F-307C-4070-80A4-F55E1ADFB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3" y="2919413"/>
            <a:ext cx="1370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00"/>
                </a:solidFill>
                <a:latin typeface="Tahoma" panose="020B0604030504040204" pitchFamily="34" charset="0"/>
              </a:rPr>
              <a:t>Proc 0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Mem[A] =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9D33A-C313-431C-8E0C-503DEF521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325" y="2919413"/>
            <a:ext cx="151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 u="sng">
                <a:solidFill>
                  <a:srgbClr val="000000"/>
                </a:solidFill>
                <a:latin typeface="Tahoma" panose="020B0604030504040204" pitchFamily="34" charset="0"/>
              </a:rPr>
              <a:t>Proc 1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…</a:t>
            </a:r>
          </a:p>
          <a:p>
            <a:pPr eaLnBrk="1" hangingPunct="1"/>
            <a:endParaRPr lang="en-US" altLang="en-US" i="1" u="sng">
              <a:solidFill>
                <a:srgbClr val="000000"/>
              </a:solidFill>
              <a:latin typeface="Courier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latin typeface="Courier" charset="0"/>
              </a:rPr>
              <a:t>Print Mem[A]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F50DDC-AE50-4645-BC5C-7910969EE9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08088" y="3768725"/>
            <a:ext cx="5041900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5DFEA6-51B6-4125-85EB-6FD0D2EF4C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92400" y="3370263"/>
            <a:ext cx="18129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9161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AF354D6-6640-493A-9526-9598147D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50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Cache Coherence 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B9722874-D36C-495F-86CF-1D32C13AD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Basic question: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If multiple processors cache the same block, how do they ensure they all see a consistent state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FF67E51B-9659-4F27-94DF-D6B2CD6E93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F85A94-CCF2-40EF-90C3-537FBC928E2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9157" name="Oval 3">
            <a:extLst>
              <a:ext uri="{FF2B5EF4-FFF2-40B4-BE49-F238E27FC236}">
                <a16:creationId xmlns:a16="http://schemas.microsoft.com/office/drawing/2014/main" id="{E3F11CA0-6E40-4300-93A7-7D65644B9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8" name="Rectangle 4">
            <a:extLst>
              <a:ext uri="{FF2B5EF4-FFF2-40B4-BE49-F238E27FC236}">
                <a16:creationId xmlns:a16="http://schemas.microsoft.com/office/drawing/2014/main" id="{0C3B6E93-5CA9-42CD-AF6D-A1B1D2A7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59" name="Line 5">
            <a:extLst>
              <a:ext uri="{FF2B5EF4-FFF2-40B4-BE49-F238E27FC236}">
                <a16:creationId xmlns:a16="http://schemas.microsoft.com/office/drawing/2014/main" id="{E6459B72-99A2-4A92-ABDC-8141BC954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6">
            <a:extLst>
              <a:ext uri="{FF2B5EF4-FFF2-40B4-BE49-F238E27FC236}">
                <a16:creationId xmlns:a16="http://schemas.microsoft.com/office/drawing/2014/main" id="{E2492548-E78D-48BC-B1B0-EB3B34755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Oval 7">
            <a:extLst>
              <a:ext uri="{FF2B5EF4-FFF2-40B4-BE49-F238E27FC236}">
                <a16:creationId xmlns:a16="http://schemas.microsoft.com/office/drawing/2014/main" id="{39A08D15-B9E1-47D6-A5E1-83AB8BDB9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947863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2" name="Rectangle 8">
            <a:extLst>
              <a:ext uri="{FF2B5EF4-FFF2-40B4-BE49-F238E27FC236}">
                <a16:creationId xmlns:a16="http://schemas.microsoft.com/office/drawing/2014/main" id="{98FE3412-B951-4F28-8EED-40EDED490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938463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3" name="Line 9">
            <a:extLst>
              <a:ext uri="{FF2B5EF4-FFF2-40B4-BE49-F238E27FC236}">
                <a16:creationId xmlns:a16="http://schemas.microsoft.com/office/drawing/2014/main" id="{6C697EFA-0127-48F6-923F-CF98E2105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7098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0">
            <a:extLst>
              <a:ext uri="{FF2B5EF4-FFF2-40B4-BE49-F238E27FC236}">
                <a16:creationId xmlns:a16="http://schemas.microsoft.com/office/drawing/2014/main" id="{3050AD91-2F9A-4F5E-BA82-CADEC2BBD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004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Rectangle 11">
            <a:extLst>
              <a:ext uri="{FF2B5EF4-FFF2-40B4-BE49-F238E27FC236}">
                <a16:creationId xmlns:a16="http://schemas.microsoft.com/office/drawing/2014/main" id="{C4CF3365-C5CF-45F1-94F2-8C53BC1C4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5078413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6" name="Rectangle 12">
            <a:extLst>
              <a:ext uri="{FF2B5EF4-FFF2-40B4-BE49-F238E27FC236}">
                <a16:creationId xmlns:a16="http://schemas.microsoft.com/office/drawing/2014/main" id="{66F029F6-ABD0-4100-B6C4-2EA469322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581650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67" name="Rectangle 13">
            <a:extLst>
              <a:ext uri="{FF2B5EF4-FFF2-40B4-BE49-F238E27FC236}">
                <a16:creationId xmlns:a16="http://schemas.microsoft.com/office/drawing/2014/main" id="{BE286667-C552-47C8-981B-897F0A19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21494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49168" name="Rectangle 14">
            <a:extLst>
              <a:ext uri="{FF2B5EF4-FFF2-40B4-BE49-F238E27FC236}">
                <a16:creationId xmlns:a16="http://schemas.microsoft.com/office/drawing/2014/main" id="{EFC01CB2-BB96-46C6-88D7-4940BED8A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2147888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49169" name="Rectangle 15">
            <a:extLst>
              <a:ext uri="{FF2B5EF4-FFF2-40B4-BE49-F238E27FC236}">
                <a16:creationId xmlns:a16="http://schemas.microsoft.com/office/drawing/2014/main" id="{978F7C14-3280-4D4F-9516-10E25E025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426075"/>
            <a:ext cx="29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49170" name="AutoShape 16">
            <a:extLst>
              <a:ext uri="{FF2B5EF4-FFF2-40B4-BE49-F238E27FC236}">
                <a16:creationId xmlns:a16="http://schemas.microsoft.com/office/drawing/2014/main" id="{17C7AA73-E911-4310-952B-B13597880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4081463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9171" name="Rectangle 17">
            <a:extLst>
              <a:ext uri="{FF2B5EF4-FFF2-40B4-BE49-F238E27FC236}">
                <a16:creationId xmlns:a16="http://schemas.microsoft.com/office/drawing/2014/main" id="{BEBA6B70-EC4B-4F55-865A-12A775FE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4205288"/>
            <a:ext cx="26447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49172" name="Line 18">
            <a:extLst>
              <a:ext uri="{FF2B5EF4-FFF2-40B4-BE49-F238E27FC236}">
                <a16:creationId xmlns:a16="http://schemas.microsoft.com/office/drawing/2014/main" id="{4A814067-CF28-45D5-9755-2B2F8A8AE2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691063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19">
            <a:extLst>
              <a:ext uri="{FF2B5EF4-FFF2-40B4-BE49-F238E27FC236}">
                <a16:creationId xmlns:a16="http://schemas.microsoft.com/office/drawing/2014/main" id="{147D8DF7-D19F-4682-970D-40807618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881688"/>
            <a:ext cx="156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49174" name="TextBox 21">
            <a:extLst>
              <a:ext uri="{FF2B5EF4-FFF2-40B4-BE49-F238E27FC236}">
                <a16:creationId xmlns:a16="http://schemas.microsoft.com/office/drawing/2014/main" id="{D6B4D500-4236-4576-B264-44BC198A8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5276850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46246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49CA3B5-40BB-4F7F-A068-EC07AE34A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1C1437D-16DF-43A2-96E7-5592B0BC2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A1B68715-C2CF-4BB4-A721-619375E85B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8A8687-B531-4D74-B3CD-C28EF0A4E26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29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0181" name="Oval 3">
            <a:extLst>
              <a:ext uri="{FF2B5EF4-FFF2-40B4-BE49-F238E27FC236}">
                <a16:creationId xmlns:a16="http://schemas.microsoft.com/office/drawing/2014/main" id="{0FF4FE32-CA03-4E6A-AD86-349239BC1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5587B0B2-E9DA-4F6F-A872-59DE5B0C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3" name="Line 5">
            <a:extLst>
              <a:ext uri="{FF2B5EF4-FFF2-40B4-BE49-F238E27FC236}">
                <a16:creationId xmlns:a16="http://schemas.microsoft.com/office/drawing/2014/main" id="{1162610B-9AE0-4628-B1B4-A723F3DDA6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6">
            <a:extLst>
              <a:ext uri="{FF2B5EF4-FFF2-40B4-BE49-F238E27FC236}">
                <a16:creationId xmlns:a16="http://schemas.microsoft.com/office/drawing/2014/main" id="{2738F9D7-F3EC-44FE-8D86-2A7BC7480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Oval 7">
            <a:extLst>
              <a:ext uri="{FF2B5EF4-FFF2-40B4-BE49-F238E27FC236}">
                <a16:creationId xmlns:a16="http://schemas.microsoft.com/office/drawing/2014/main" id="{B7A3A313-4385-4B90-8916-28B44C32F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6" name="Rectangle 8">
            <a:extLst>
              <a:ext uri="{FF2B5EF4-FFF2-40B4-BE49-F238E27FC236}">
                <a16:creationId xmlns:a16="http://schemas.microsoft.com/office/drawing/2014/main" id="{B1777C34-8ACA-4BCE-B7AE-89E4246D1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87" name="Line 9">
            <a:extLst>
              <a:ext uri="{FF2B5EF4-FFF2-40B4-BE49-F238E27FC236}">
                <a16:creationId xmlns:a16="http://schemas.microsoft.com/office/drawing/2014/main" id="{1DF5ED52-FBDF-4C8D-8087-0D49199FA7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0">
            <a:extLst>
              <a:ext uri="{FF2B5EF4-FFF2-40B4-BE49-F238E27FC236}">
                <a16:creationId xmlns:a16="http://schemas.microsoft.com/office/drawing/2014/main" id="{B2376A80-63D8-4ADC-A9F3-6614A167C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1">
            <a:extLst>
              <a:ext uri="{FF2B5EF4-FFF2-40B4-BE49-F238E27FC236}">
                <a16:creationId xmlns:a16="http://schemas.microsoft.com/office/drawing/2014/main" id="{78740DCB-5CE1-4D58-9CF1-B175BB31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0" name="Rectangle 12">
            <a:extLst>
              <a:ext uri="{FF2B5EF4-FFF2-40B4-BE49-F238E27FC236}">
                <a16:creationId xmlns:a16="http://schemas.microsoft.com/office/drawing/2014/main" id="{3079AE1E-CE58-4928-91F1-A217A7598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1" name="Rectangle 13">
            <a:extLst>
              <a:ext uri="{FF2B5EF4-FFF2-40B4-BE49-F238E27FC236}">
                <a16:creationId xmlns:a16="http://schemas.microsoft.com/office/drawing/2014/main" id="{0F081242-0244-4E95-8159-B32FF01B4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0192" name="Rectangle 14">
            <a:extLst>
              <a:ext uri="{FF2B5EF4-FFF2-40B4-BE49-F238E27FC236}">
                <a16:creationId xmlns:a16="http://schemas.microsoft.com/office/drawing/2014/main" id="{028E708E-5B0A-4E1D-BA4E-850DD44C2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0193" name="Rectangle 15">
            <a:extLst>
              <a:ext uri="{FF2B5EF4-FFF2-40B4-BE49-F238E27FC236}">
                <a16:creationId xmlns:a16="http://schemas.microsoft.com/office/drawing/2014/main" id="{DCDFF095-9FF1-4010-82DE-2EA4D6C30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0194" name="AutoShape 16">
            <a:extLst>
              <a:ext uri="{FF2B5EF4-FFF2-40B4-BE49-F238E27FC236}">
                <a16:creationId xmlns:a16="http://schemas.microsoft.com/office/drawing/2014/main" id="{490A4A46-88DD-4758-B812-E207BB970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195" name="Rectangle 17">
            <a:extLst>
              <a:ext uri="{FF2B5EF4-FFF2-40B4-BE49-F238E27FC236}">
                <a16:creationId xmlns:a16="http://schemas.microsoft.com/office/drawing/2014/main" id="{40AF80E2-9DFE-40E7-9B4F-80883839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0196" name="Line 18">
            <a:extLst>
              <a:ext uri="{FF2B5EF4-FFF2-40B4-BE49-F238E27FC236}">
                <a16:creationId xmlns:a16="http://schemas.microsoft.com/office/drawing/2014/main" id="{AC7F4051-BCD1-4356-89E1-D3AD2141F4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19">
            <a:extLst>
              <a:ext uri="{FF2B5EF4-FFF2-40B4-BE49-F238E27FC236}">
                <a16:creationId xmlns:a16="http://schemas.microsoft.com/office/drawing/2014/main" id="{4F33DA2C-997D-41BF-ABC7-2B7DB1263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0198" name="Rectangle 22">
            <a:extLst>
              <a:ext uri="{FF2B5EF4-FFF2-40B4-BE49-F238E27FC236}">
                <a16:creationId xmlns:a16="http://schemas.microsoft.com/office/drawing/2014/main" id="{31C81F7A-387F-4268-8657-B1BC92C24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0199" name="Rectangle 23">
            <a:extLst>
              <a:ext uri="{FF2B5EF4-FFF2-40B4-BE49-F238E27FC236}">
                <a16:creationId xmlns:a16="http://schemas.microsoft.com/office/drawing/2014/main" id="{CBC2FA0E-C8D2-4BB5-B179-96FEC1547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0200" name="TextBox 23">
            <a:extLst>
              <a:ext uri="{FF2B5EF4-FFF2-40B4-BE49-F238E27FC236}">
                <a16:creationId xmlns:a16="http://schemas.microsoft.com/office/drawing/2014/main" id="{08C4A9F2-B86D-4F64-A0FA-06A942FB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339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0201" name="TextBox 24">
            <a:extLst>
              <a:ext uri="{FF2B5EF4-FFF2-40B4-BE49-F238E27FC236}">
                <a16:creationId xmlns:a16="http://schemas.microsoft.com/office/drawing/2014/main" id="{0ABCD2DB-7AF9-4C69-96CA-80196CA8A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25971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0560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0E2B3D70-6D3F-497F-9F71-587931902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Reviews: Memory Consistency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8EAF8940-EAA8-4A74-A07B-1BBBE1FFB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4724400"/>
          </a:xfrm>
        </p:spPr>
        <p:txBody>
          <a:bodyPr>
            <a:no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Suggested Readings:</a:t>
            </a:r>
          </a:p>
          <a:p>
            <a:pPr lvl="1"/>
            <a:r>
              <a:rPr lang="en-US" altLang="en-US" dirty="0" err="1">
                <a:ea typeface="ＭＳ Ｐゴシック" panose="020B0600070205080204" pitchFamily="34" charset="-128"/>
              </a:rPr>
              <a:t>Lamport</a:t>
            </a:r>
            <a:r>
              <a:rPr lang="en-US" altLang="en-US" dirty="0">
                <a:ea typeface="ＭＳ Ｐゴシック" panose="020B0600070205080204" pitchFamily="34" charset="-128"/>
              </a:rPr>
              <a:t>, “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How to Make a Multiprocessor Computer That Correctly Executes </a:t>
            </a:r>
            <a:r>
              <a:rPr lang="en-US" altLang="ja-JP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Multiprocess</a:t>
            </a:r>
            <a:r>
              <a:rPr lang="en-US" altLang="ja-JP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Programs</a:t>
            </a:r>
            <a:r>
              <a:rPr lang="en-US" altLang="ja-JP" dirty="0">
                <a:ea typeface="ＭＳ Ｐゴシック" panose="020B0600070205080204" pitchFamily="34" charset="-128"/>
              </a:rPr>
              <a:t>,</a:t>
            </a:r>
            <a:r>
              <a:rPr lang="en-US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IEEE Transactions on Computers, 1979 (less than 2 pages)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Boehm et al., “</a:t>
            </a:r>
            <a:r>
              <a:rPr lang="en-US" dirty="0">
                <a:solidFill>
                  <a:srgbClr val="0000FF"/>
                </a:solidFill>
              </a:rPr>
              <a:t>Foundations of the C++ Concurrency Memory Model</a:t>
            </a:r>
            <a:r>
              <a:rPr lang="en-US" dirty="0"/>
              <a:t>”, PLDI 2008 (11 pages)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B40EB18B-B5F4-457F-971C-628501796C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0010D1-7023-4C27-B275-3E242306EE0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5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9D84A9CF-17AF-4F5B-BEC7-37706B0ED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3F38335-9FD4-4D37-83CE-6F23C7B4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34E71DAF-E2D6-45A0-B307-DC5A0AFC9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5CA3B5-0C32-4805-8635-B010DF1F3F26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1205" name="Oval 3">
            <a:extLst>
              <a:ext uri="{FF2B5EF4-FFF2-40B4-BE49-F238E27FC236}">
                <a16:creationId xmlns:a16="http://schemas.microsoft.com/office/drawing/2014/main" id="{0BB49863-B4A1-4908-80D8-7EA2C830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06" name="Rectangle 4">
            <a:extLst>
              <a:ext uri="{FF2B5EF4-FFF2-40B4-BE49-F238E27FC236}">
                <a16:creationId xmlns:a16="http://schemas.microsoft.com/office/drawing/2014/main" id="{D3EDAC89-CA52-42CF-A212-03AD741D3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07" name="Line 5">
            <a:extLst>
              <a:ext uri="{FF2B5EF4-FFF2-40B4-BE49-F238E27FC236}">
                <a16:creationId xmlns:a16="http://schemas.microsoft.com/office/drawing/2014/main" id="{55DFF8BB-B55F-492A-B609-B05C81398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6">
            <a:extLst>
              <a:ext uri="{FF2B5EF4-FFF2-40B4-BE49-F238E27FC236}">
                <a16:creationId xmlns:a16="http://schemas.microsoft.com/office/drawing/2014/main" id="{1723A2FA-F665-4A57-98DB-DAE5627F3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Oval 7">
            <a:extLst>
              <a:ext uri="{FF2B5EF4-FFF2-40B4-BE49-F238E27FC236}">
                <a16:creationId xmlns:a16="http://schemas.microsoft.com/office/drawing/2014/main" id="{1FA34BA5-384A-44C8-B0F3-4C031CCF0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0" name="Rectangle 8">
            <a:extLst>
              <a:ext uri="{FF2B5EF4-FFF2-40B4-BE49-F238E27FC236}">
                <a16:creationId xmlns:a16="http://schemas.microsoft.com/office/drawing/2014/main" id="{396D79CA-A11D-46C9-901C-AC250FF6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1" name="Line 9">
            <a:extLst>
              <a:ext uri="{FF2B5EF4-FFF2-40B4-BE49-F238E27FC236}">
                <a16:creationId xmlns:a16="http://schemas.microsoft.com/office/drawing/2014/main" id="{F57937B5-7342-45F1-B352-A54CA2DD97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0">
            <a:extLst>
              <a:ext uri="{FF2B5EF4-FFF2-40B4-BE49-F238E27FC236}">
                <a16:creationId xmlns:a16="http://schemas.microsoft.com/office/drawing/2014/main" id="{922B279B-347E-4EC2-BDE1-25AF51083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Rectangle 11">
            <a:extLst>
              <a:ext uri="{FF2B5EF4-FFF2-40B4-BE49-F238E27FC236}">
                <a16:creationId xmlns:a16="http://schemas.microsoft.com/office/drawing/2014/main" id="{3A115931-4193-4AF1-BE98-76888BEFE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4" name="Rectangle 12">
            <a:extLst>
              <a:ext uri="{FF2B5EF4-FFF2-40B4-BE49-F238E27FC236}">
                <a16:creationId xmlns:a16="http://schemas.microsoft.com/office/drawing/2014/main" id="{5E1C29F1-CDD4-4259-9369-F639080F5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5" name="Rectangle 13">
            <a:extLst>
              <a:ext uri="{FF2B5EF4-FFF2-40B4-BE49-F238E27FC236}">
                <a16:creationId xmlns:a16="http://schemas.microsoft.com/office/drawing/2014/main" id="{2EF29A62-50AE-4C1E-A617-E36FACD5D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1216" name="Rectangle 14">
            <a:extLst>
              <a:ext uri="{FF2B5EF4-FFF2-40B4-BE49-F238E27FC236}">
                <a16:creationId xmlns:a16="http://schemas.microsoft.com/office/drawing/2014/main" id="{415F583D-42BD-44D0-BAA7-F6BB459D7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1217" name="Rectangle 15">
            <a:extLst>
              <a:ext uri="{FF2B5EF4-FFF2-40B4-BE49-F238E27FC236}">
                <a16:creationId xmlns:a16="http://schemas.microsoft.com/office/drawing/2014/main" id="{F7553BBA-D24D-4E2A-8951-4D1C50844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1218" name="AutoShape 16">
            <a:extLst>
              <a:ext uri="{FF2B5EF4-FFF2-40B4-BE49-F238E27FC236}">
                <a16:creationId xmlns:a16="http://schemas.microsoft.com/office/drawing/2014/main" id="{E34604A9-ED68-49DB-8C7C-6CC04CEB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19" name="Rectangle 17">
            <a:extLst>
              <a:ext uri="{FF2B5EF4-FFF2-40B4-BE49-F238E27FC236}">
                <a16:creationId xmlns:a16="http://schemas.microsoft.com/office/drawing/2014/main" id="{8E0A585E-ADB2-4C18-8F1C-077CDBBCD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1220" name="Line 18">
            <a:extLst>
              <a:ext uri="{FF2B5EF4-FFF2-40B4-BE49-F238E27FC236}">
                <a16:creationId xmlns:a16="http://schemas.microsoft.com/office/drawing/2014/main" id="{110D989F-CE44-479F-AC5B-47FB796B1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Rectangle 19">
            <a:extLst>
              <a:ext uri="{FF2B5EF4-FFF2-40B4-BE49-F238E27FC236}">
                <a16:creationId xmlns:a16="http://schemas.microsoft.com/office/drawing/2014/main" id="{ED9A9B5E-C2D7-4ED5-A4A6-6F5B09C83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1222" name="Rectangle 20">
            <a:extLst>
              <a:ext uri="{FF2B5EF4-FFF2-40B4-BE49-F238E27FC236}">
                <a16:creationId xmlns:a16="http://schemas.microsoft.com/office/drawing/2014/main" id="{8B3CDFAF-B7D8-4C13-B2F1-D310E451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1223" name="Rectangle 23">
            <a:extLst>
              <a:ext uri="{FF2B5EF4-FFF2-40B4-BE49-F238E27FC236}">
                <a16:creationId xmlns:a16="http://schemas.microsoft.com/office/drawing/2014/main" id="{F784C14E-853F-4A36-BECC-7F308F6F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1224" name="Rectangle 24">
            <a:extLst>
              <a:ext uri="{FF2B5EF4-FFF2-40B4-BE49-F238E27FC236}">
                <a16:creationId xmlns:a16="http://schemas.microsoft.com/office/drawing/2014/main" id="{814E4C6E-82FB-478D-8FCD-CC02E30FA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25" name="Rectangle 25">
            <a:extLst>
              <a:ext uri="{FF2B5EF4-FFF2-40B4-BE49-F238E27FC236}">
                <a16:creationId xmlns:a16="http://schemas.microsoft.com/office/drawing/2014/main" id="{8E7BF16E-0097-4450-B07A-C2145BC0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26" name="TextBox 25">
            <a:extLst>
              <a:ext uri="{FF2B5EF4-FFF2-40B4-BE49-F238E27FC236}">
                <a16:creationId xmlns:a16="http://schemas.microsoft.com/office/drawing/2014/main" id="{F0FE501E-5C27-4E31-B648-752CC2340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495300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1227" name="TextBox 26">
            <a:extLst>
              <a:ext uri="{FF2B5EF4-FFF2-40B4-BE49-F238E27FC236}">
                <a16:creationId xmlns:a16="http://schemas.microsoft.com/office/drawing/2014/main" id="{F4C77CFB-7838-4329-A43D-505B0296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075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1228" name="TextBox 27">
            <a:extLst>
              <a:ext uri="{FF2B5EF4-FFF2-40B4-BE49-F238E27FC236}">
                <a16:creationId xmlns:a16="http://schemas.microsoft.com/office/drawing/2014/main" id="{1EE2098E-B7D3-4B36-85FC-DCCC1F430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438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154861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6892B624-0F02-47EE-A23D-5CFC4713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4081357F-F71B-4386-B152-5EFD4CB8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BC3EACAE-10EA-408D-9936-31EEB8CE6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A15F8D-6842-4798-ACF3-C3C7921E417B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2229" name="Oval 3">
            <a:extLst>
              <a:ext uri="{FF2B5EF4-FFF2-40B4-BE49-F238E27FC236}">
                <a16:creationId xmlns:a16="http://schemas.microsoft.com/office/drawing/2014/main" id="{D8EA6909-8CE7-4499-8A71-80F6D88D5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0" name="Rectangle 4">
            <a:extLst>
              <a:ext uri="{FF2B5EF4-FFF2-40B4-BE49-F238E27FC236}">
                <a16:creationId xmlns:a16="http://schemas.microsoft.com/office/drawing/2014/main" id="{74E440D9-AABA-4DC3-9A3E-8453E0D08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1" name="Line 5">
            <a:extLst>
              <a:ext uri="{FF2B5EF4-FFF2-40B4-BE49-F238E27FC236}">
                <a16:creationId xmlns:a16="http://schemas.microsoft.com/office/drawing/2014/main" id="{63641BA5-FF5C-4B6D-855C-6CB2FBA00A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Line 6">
            <a:extLst>
              <a:ext uri="{FF2B5EF4-FFF2-40B4-BE49-F238E27FC236}">
                <a16:creationId xmlns:a16="http://schemas.microsoft.com/office/drawing/2014/main" id="{82628DFC-59A5-423E-9191-CCE0D3B79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Oval 7">
            <a:extLst>
              <a:ext uri="{FF2B5EF4-FFF2-40B4-BE49-F238E27FC236}">
                <a16:creationId xmlns:a16="http://schemas.microsoft.com/office/drawing/2014/main" id="{9A708592-48B5-4EAD-86E5-616BA5BFF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4" name="Rectangle 8">
            <a:extLst>
              <a:ext uri="{FF2B5EF4-FFF2-40B4-BE49-F238E27FC236}">
                <a16:creationId xmlns:a16="http://schemas.microsoft.com/office/drawing/2014/main" id="{D430B7B0-439F-45C9-8941-D1130874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5" name="Line 9">
            <a:extLst>
              <a:ext uri="{FF2B5EF4-FFF2-40B4-BE49-F238E27FC236}">
                <a16:creationId xmlns:a16="http://schemas.microsoft.com/office/drawing/2014/main" id="{1EB35F43-B424-40B3-9EBC-B1EAF2BBA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0">
            <a:extLst>
              <a:ext uri="{FF2B5EF4-FFF2-40B4-BE49-F238E27FC236}">
                <a16:creationId xmlns:a16="http://schemas.microsoft.com/office/drawing/2014/main" id="{31C0C390-9342-4E88-90E3-C216C24A67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Rectangle 11">
            <a:extLst>
              <a:ext uri="{FF2B5EF4-FFF2-40B4-BE49-F238E27FC236}">
                <a16:creationId xmlns:a16="http://schemas.microsoft.com/office/drawing/2014/main" id="{66FD1DBF-8661-4742-B5C6-B252A5DF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8" name="Rectangle 12">
            <a:extLst>
              <a:ext uri="{FF2B5EF4-FFF2-40B4-BE49-F238E27FC236}">
                <a16:creationId xmlns:a16="http://schemas.microsoft.com/office/drawing/2014/main" id="{7CA2BC05-3618-4F1C-B785-7F4F7C1DB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39" name="Rectangle 13">
            <a:extLst>
              <a:ext uri="{FF2B5EF4-FFF2-40B4-BE49-F238E27FC236}">
                <a16:creationId xmlns:a16="http://schemas.microsoft.com/office/drawing/2014/main" id="{4DC176DE-EDA1-45B1-9772-3E01F8FE5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2240" name="Rectangle 14">
            <a:extLst>
              <a:ext uri="{FF2B5EF4-FFF2-40B4-BE49-F238E27FC236}">
                <a16:creationId xmlns:a16="http://schemas.microsoft.com/office/drawing/2014/main" id="{5D0B42E3-35B8-4776-BB95-0F184B26A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2241" name="Rectangle 15">
            <a:extLst>
              <a:ext uri="{FF2B5EF4-FFF2-40B4-BE49-F238E27FC236}">
                <a16:creationId xmlns:a16="http://schemas.microsoft.com/office/drawing/2014/main" id="{9A88D128-B5EE-4616-A05E-4B12ACE9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2242" name="AutoShape 16">
            <a:extLst>
              <a:ext uri="{FF2B5EF4-FFF2-40B4-BE49-F238E27FC236}">
                <a16:creationId xmlns:a16="http://schemas.microsoft.com/office/drawing/2014/main" id="{A0659373-CA20-4023-A247-D1096A17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3" name="Rectangle 17">
            <a:extLst>
              <a:ext uri="{FF2B5EF4-FFF2-40B4-BE49-F238E27FC236}">
                <a16:creationId xmlns:a16="http://schemas.microsoft.com/office/drawing/2014/main" id="{46A30B37-CEE4-406F-9554-04201679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2244" name="Line 18">
            <a:extLst>
              <a:ext uri="{FF2B5EF4-FFF2-40B4-BE49-F238E27FC236}">
                <a16:creationId xmlns:a16="http://schemas.microsoft.com/office/drawing/2014/main" id="{38FC60FE-3A4A-48EA-BE9E-3594D8C72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Rectangle 19">
            <a:extLst>
              <a:ext uri="{FF2B5EF4-FFF2-40B4-BE49-F238E27FC236}">
                <a16:creationId xmlns:a16="http://schemas.microsoft.com/office/drawing/2014/main" id="{B25017D4-23AD-4D98-9E0B-77CCC3874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2246" name="Rectangle 20">
            <a:extLst>
              <a:ext uri="{FF2B5EF4-FFF2-40B4-BE49-F238E27FC236}">
                <a16:creationId xmlns:a16="http://schemas.microsoft.com/office/drawing/2014/main" id="{7D7A003A-EFC2-4D60-8919-446E044E4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add r1, r2, r4</a:t>
            </a:r>
          </a:p>
          <a:p>
            <a:pPr eaLnBrk="1" hangingPunct="1"/>
            <a:r>
              <a:rPr lang="en-US" altLang="en-US">
                <a:solidFill>
                  <a:srgbClr val="CC9900"/>
                </a:solidFill>
                <a:cs typeface="Arial" panose="020B0604020202020204" pitchFamily="34" charset="0"/>
              </a:rPr>
              <a:t>st x, r1</a:t>
            </a:r>
          </a:p>
        </p:txBody>
      </p:sp>
      <p:sp>
        <p:nvSpPr>
          <p:cNvPr id="52247" name="Rectangle 23">
            <a:extLst>
              <a:ext uri="{FF2B5EF4-FFF2-40B4-BE49-F238E27FC236}">
                <a16:creationId xmlns:a16="http://schemas.microsoft.com/office/drawing/2014/main" id="{A08A29C5-6F1A-453C-B7DB-0358C6A63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B3BC84E0-4884-40E0-BD91-6253A2C1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49" name="Rectangle 25">
            <a:extLst>
              <a:ext uri="{FF2B5EF4-FFF2-40B4-BE49-F238E27FC236}">
                <a16:creationId xmlns:a16="http://schemas.microsoft.com/office/drawing/2014/main" id="{00268BEE-5D9B-4E79-A3CF-7393C05F1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2250" name="TextBox 25">
            <a:extLst>
              <a:ext uri="{FF2B5EF4-FFF2-40B4-BE49-F238E27FC236}">
                <a16:creationId xmlns:a16="http://schemas.microsoft.com/office/drawing/2014/main" id="{98FB7E98-BB21-4DAA-A9D0-9FF2129C8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2251" name="TextBox 26">
            <a:extLst>
              <a:ext uri="{FF2B5EF4-FFF2-40B4-BE49-F238E27FC236}">
                <a16:creationId xmlns:a16="http://schemas.microsoft.com/office/drawing/2014/main" id="{F26C9CE7-9556-4B4A-AEA5-AABC3E48F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2252" name="TextBox 27">
            <a:extLst>
              <a:ext uri="{FF2B5EF4-FFF2-40B4-BE49-F238E27FC236}">
                <a16:creationId xmlns:a16="http://schemas.microsoft.com/office/drawing/2014/main" id="{F7992149-311A-401D-BA91-B2CE240B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2874427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34B8C30-8E2E-4F85-A53C-9CFE976A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Cache Coherence Problem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CB880011-9878-470E-BA9C-DF5947772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BFCA0A01-38A2-4618-A3EF-376F2B28E2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A30D92-F313-4A2B-831B-449536CD50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3253" name="Oval 3">
            <a:extLst>
              <a:ext uri="{FF2B5EF4-FFF2-40B4-BE49-F238E27FC236}">
                <a16:creationId xmlns:a16="http://schemas.microsoft.com/office/drawing/2014/main" id="{0C8EAA1B-5B9E-4CEA-ADE6-66EE05F3C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4" name="Rectangle 4">
            <a:extLst>
              <a:ext uri="{FF2B5EF4-FFF2-40B4-BE49-F238E27FC236}">
                <a16:creationId xmlns:a16="http://schemas.microsoft.com/office/drawing/2014/main" id="{0BFF0F42-757A-49A9-9C1A-0C5106102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5" name="Line 5">
            <a:extLst>
              <a:ext uri="{FF2B5EF4-FFF2-40B4-BE49-F238E27FC236}">
                <a16:creationId xmlns:a16="http://schemas.microsoft.com/office/drawing/2014/main" id="{41E30983-A9EF-4833-A8A0-492720B66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6">
            <a:extLst>
              <a:ext uri="{FF2B5EF4-FFF2-40B4-BE49-F238E27FC236}">
                <a16:creationId xmlns:a16="http://schemas.microsoft.com/office/drawing/2014/main" id="{C276F4E3-83E6-4010-92F3-D733A43A3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Oval 7">
            <a:extLst>
              <a:ext uri="{FF2B5EF4-FFF2-40B4-BE49-F238E27FC236}">
                <a16:creationId xmlns:a16="http://schemas.microsoft.com/office/drawing/2014/main" id="{F5A04D91-9C68-44D1-A096-7012EE965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8150" y="1606550"/>
            <a:ext cx="749300" cy="7493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8" name="Rectangle 8">
            <a:extLst>
              <a:ext uri="{FF2B5EF4-FFF2-40B4-BE49-F238E27FC236}">
                <a16:creationId xmlns:a16="http://schemas.microsoft.com/office/drawing/2014/main" id="{D42107C4-29A5-43F8-8840-9772C154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2597150"/>
            <a:ext cx="901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59" name="Line 9">
            <a:extLst>
              <a:ext uri="{FF2B5EF4-FFF2-40B4-BE49-F238E27FC236}">
                <a16:creationId xmlns:a16="http://schemas.microsoft.com/office/drawing/2014/main" id="{E575E578-4DA3-46B0-AD19-2E0EE70E3E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368550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10">
            <a:extLst>
              <a:ext uri="{FF2B5EF4-FFF2-40B4-BE49-F238E27FC236}">
                <a16:creationId xmlns:a16="http://schemas.microsoft.com/office/drawing/2014/main" id="{DC568BF1-4E0F-4B47-8D39-7F17ECBE3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91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Rectangle 11">
            <a:extLst>
              <a:ext uri="{FF2B5EF4-FFF2-40B4-BE49-F238E27FC236}">
                <a16:creationId xmlns:a16="http://schemas.microsoft.com/office/drawing/2014/main" id="{D0B3BC21-F48E-4B30-86B7-1E54C8F61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37100"/>
            <a:ext cx="3556000" cy="1193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2" name="Rectangle 12">
            <a:extLst>
              <a:ext uri="{FF2B5EF4-FFF2-40B4-BE49-F238E27FC236}">
                <a16:creationId xmlns:a16="http://schemas.microsoft.com/office/drawing/2014/main" id="{5867F610-9CC6-4E36-BC07-8C6C30C7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5240338"/>
            <a:ext cx="901700" cy="63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3" name="Rectangle 13">
            <a:extLst>
              <a:ext uri="{FF2B5EF4-FFF2-40B4-BE49-F238E27FC236}">
                <a16:creationId xmlns:a16="http://schemas.microsoft.com/office/drawing/2014/main" id="{FDAF5DFB-2D31-4CE2-9CAD-AD3D22CD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9913" y="1808163"/>
            <a:ext cx="4603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P1</a:t>
            </a:r>
          </a:p>
        </p:txBody>
      </p:sp>
      <p:sp>
        <p:nvSpPr>
          <p:cNvPr id="53264" name="Rectangle 14">
            <a:extLst>
              <a:ext uri="{FF2B5EF4-FFF2-40B4-BE49-F238E27FC236}">
                <a16:creationId xmlns:a16="http://schemas.microsoft.com/office/drawing/2014/main" id="{0F790066-4C9C-44E7-9889-629DE1CED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1806575"/>
            <a:ext cx="4603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P2</a:t>
            </a:r>
          </a:p>
        </p:txBody>
      </p:sp>
      <p:sp>
        <p:nvSpPr>
          <p:cNvPr id="53265" name="Rectangle 15">
            <a:extLst>
              <a:ext uri="{FF2B5EF4-FFF2-40B4-BE49-F238E27FC236}">
                <a16:creationId xmlns:a16="http://schemas.microsoft.com/office/drawing/2014/main" id="{AD5E30B2-BBA4-4CD2-B8B0-FBF83CA0C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084763"/>
            <a:ext cx="2952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x</a:t>
            </a:r>
          </a:p>
        </p:txBody>
      </p:sp>
      <p:sp>
        <p:nvSpPr>
          <p:cNvPr id="53266" name="AutoShape 16">
            <a:extLst>
              <a:ext uri="{FF2B5EF4-FFF2-40B4-BE49-F238E27FC236}">
                <a16:creationId xmlns:a16="http://schemas.microsoft.com/office/drawing/2014/main" id="{9228B92F-72F6-4686-B222-44EE5BB71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9550" y="3740150"/>
            <a:ext cx="40259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67" name="Rectangle 17">
            <a:extLst>
              <a:ext uri="{FF2B5EF4-FFF2-40B4-BE49-F238E27FC236}">
                <a16:creationId xmlns:a16="http://schemas.microsoft.com/office/drawing/2014/main" id="{8F6D4EC8-5F4E-44B5-A8E0-6E962A475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3" y="3863975"/>
            <a:ext cx="2644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Interconnection Network</a:t>
            </a:r>
          </a:p>
        </p:txBody>
      </p:sp>
      <p:sp>
        <p:nvSpPr>
          <p:cNvPr id="53268" name="Line 18">
            <a:extLst>
              <a:ext uri="{FF2B5EF4-FFF2-40B4-BE49-F238E27FC236}">
                <a16:creationId xmlns:a16="http://schemas.microsoft.com/office/drawing/2014/main" id="{AC1F96D4-075C-47DA-BF63-A3ADAAE9E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975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Rectangle 19">
            <a:extLst>
              <a:ext uri="{FF2B5EF4-FFF2-40B4-BE49-F238E27FC236}">
                <a16:creationId xmlns:a16="http://schemas.microsoft.com/office/drawing/2014/main" id="{52BF7F01-B69B-4CB0-8234-C5CAD27A3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113" y="5540375"/>
            <a:ext cx="15652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Main Memory</a:t>
            </a:r>
          </a:p>
        </p:txBody>
      </p:sp>
      <p:sp>
        <p:nvSpPr>
          <p:cNvPr id="53270" name="Rectangle 20">
            <a:extLst>
              <a:ext uri="{FF2B5EF4-FFF2-40B4-BE49-F238E27FC236}">
                <a16:creationId xmlns:a16="http://schemas.microsoft.com/office/drawing/2014/main" id="{1D76B577-556E-4F5B-AB91-D9A5D9F03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5" y="2613025"/>
            <a:ext cx="14890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add r1, r2, r4</a:t>
            </a:r>
          </a:p>
          <a:p>
            <a:pPr eaLnBrk="1" hangingPunct="1"/>
            <a:r>
              <a:rPr lang="en-US" altLang="en-US">
                <a:solidFill>
                  <a:srgbClr val="CC9900"/>
                </a:solidFill>
                <a:cs typeface="Arial" panose="020B0604020202020204" pitchFamily="34" charset="0"/>
              </a:rPr>
              <a:t>st x, r1</a:t>
            </a:r>
          </a:p>
        </p:txBody>
      </p:sp>
      <p:sp>
        <p:nvSpPr>
          <p:cNvPr id="53271" name="Rectangle 23">
            <a:extLst>
              <a:ext uri="{FF2B5EF4-FFF2-40B4-BE49-F238E27FC236}">
                <a16:creationId xmlns:a16="http://schemas.microsoft.com/office/drawing/2014/main" id="{4C7B4A64-8E1D-45BB-8244-6F3F5BFF8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650" y="1851025"/>
            <a:ext cx="866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3B812F"/>
                </a:solidFill>
                <a:cs typeface="Arial" panose="020B0604020202020204" pitchFamily="34" charset="0"/>
              </a:rPr>
              <a:t>ld r2, x</a:t>
            </a:r>
          </a:p>
        </p:txBody>
      </p:sp>
      <p:sp>
        <p:nvSpPr>
          <p:cNvPr id="53272" name="Rectangle 24">
            <a:extLst>
              <a:ext uri="{FF2B5EF4-FFF2-40B4-BE49-F238E27FC236}">
                <a16:creationId xmlns:a16="http://schemas.microsoft.com/office/drawing/2014/main" id="{F11AB058-A3D0-46C7-9734-C8628091F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4825" y="2908300"/>
            <a:ext cx="866775" cy="5715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73" name="Rectangle 25">
            <a:extLst>
              <a:ext uri="{FF2B5EF4-FFF2-40B4-BE49-F238E27FC236}">
                <a16:creationId xmlns:a16="http://schemas.microsoft.com/office/drawing/2014/main" id="{EC0A8254-DF64-41E9-972F-083D299C6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75" y="2935288"/>
            <a:ext cx="866775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3274" name="TextBox 25">
            <a:extLst>
              <a:ext uri="{FF2B5EF4-FFF2-40B4-BE49-F238E27FC236}">
                <a16:creationId xmlns:a16="http://schemas.microsoft.com/office/drawing/2014/main" id="{FD0EDD24-2D0B-4FCC-899B-5B02C26EC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943475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3275" name="TextBox 26">
            <a:extLst>
              <a:ext uri="{FF2B5EF4-FFF2-40B4-BE49-F238E27FC236}">
                <a16:creationId xmlns:a16="http://schemas.microsoft.com/office/drawing/2014/main" id="{F79FA469-CF0B-4F4A-80E3-185660E82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8963" y="2605088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53276" name="TextBox 27">
            <a:extLst>
              <a:ext uri="{FF2B5EF4-FFF2-40B4-BE49-F238E27FC236}">
                <a16:creationId xmlns:a16="http://schemas.microsoft.com/office/drawing/2014/main" id="{740CF2F4-4511-4FEA-9B10-3C21F336B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622550"/>
            <a:ext cx="698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53277" name="TextBox 28">
            <a:extLst>
              <a:ext uri="{FF2B5EF4-FFF2-40B4-BE49-F238E27FC236}">
                <a16:creationId xmlns:a16="http://schemas.microsoft.com/office/drawing/2014/main" id="{3F15041F-92E8-4820-860E-DA34F563D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650" y="3240088"/>
            <a:ext cx="877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28571F"/>
                </a:solidFill>
                <a:cs typeface="Arial" panose="020B0604020202020204" pitchFamily="34" charset="0"/>
              </a:rPr>
              <a:t>ld r5, 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F85808-B4C7-4073-B1DC-587D8143D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2605088"/>
            <a:ext cx="1622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Should NOT load 1000</a:t>
            </a:r>
          </a:p>
        </p:txBody>
      </p:sp>
    </p:spTree>
    <p:extLst>
      <p:ext uri="{BB962C8B-B14F-4D97-AF65-F5344CB8AC3E}">
        <p14:creationId xmlns:p14="http://schemas.microsoft.com/office/powerpoint/2010/main" val="973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F7405B65-575A-4688-8A6D-223097587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Cache Coherence: Whose Responsibility?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99E16-D2CE-447A-B23D-EF3115D6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9154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Software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 the programmer ensure coherence if caches are invisible to software?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if the ISA provided a cache flush instruction?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FLUSH-LOCAL A: Flushes/invalidates the cache block containing address A from a processor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s local cache.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FLUSH-GLOBAL A: Flushes/invalidates the cache block containing address A from all other processors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caches.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FLUSH-CACHE X: Flushes/invalidates all blocks in cache X.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Hardware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Simplifies software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job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One idea: Invalidate all other copies of block A when a processor writes to it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A00299EE-7124-4B44-AC88-219F544D36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74B288-09A2-4EC0-B635-6A3B7E05C41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FE99D99-A381-47A1-8167-60B07B66D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0" y="-41809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 Very Simple Coherence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D989-CCFD-4EA4-B17A-E9B8A6F4F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Caches </a:t>
            </a:r>
            <a:r>
              <a:rPr lang="ja-JP" altLang="en-US" sz="2400" dirty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</a:rPr>
              <a:t>snoop</a:t>
            </a:r>
            <a:r>
              <a:rPr lang="ja-JP" altLang="en-US" sz="2400" dirty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</a:rPr>
              <a:t> (observe) each other</a:t>
            </a:r>
            <a:r>
              <a:rPr lang="ja-JP" altLang="en-US" sz="2400" dirty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>
                <a:ea typeface="ＭＳ Ｐゴシック" panose="020B0600070205080204" pitchFamily="34" charset="-128"/>
              </a:rPr>
              <a:t>s write/read operations. If a processor writes to a block, all others invalidate it from their caches.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simple protocol: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7FB368C9-E69E-40F5-B7A5-734A061907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41F1FAC-419B-4F14-A571-27467D67A52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AC83D8-E79A-4D5D-88CC-B6F5DEBC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Write-through, no-write-allocate cache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Actions: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Arial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ea typeface="ＭＳ Ｐゴシック" charset="0"/>
              <a:cs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3B1AC88-A9B6-4941-9CBB-279CEC79EDDB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55303" name="Rectangle 6">
              <a:extLst>
                <a:ext uri="{FF2B5EF4-FFF2-40B4-BE49-F238E27FC236}">
                  <a16:creationId xmlns:a16="http://schemas.microsoft.com/office/drawing/2014/main" id="{6D4015B1-A700-42AF-9337-FB066BF8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4" name="Oval 7">
              <a:extLst>
                <a:ext uri="{FF2B5EF4-FFF2-40B4-BE49-F238E27FC236}">
                  <a16:creationId xmlns:a16="http://schemas.microsoft.com/office/drawing/2014/main" id="{9D1E2DDE-BE0B-4F36-B0E5-619505D8B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5" name="Oval 8">
              <a:extLst>
                <a:ext uri="{FF2B5EF4-FFF2-40B4-BE49-F238E27FC236}">
                  <a16:creationId xmlns:a16="http://schemas.microsoft.com/office/drawing/2014/main" id="{EBD7D67F-363B-4E7F-8909-B3FB22100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306" name="Arc 9">
              <a:extLst>
                <a:ext uri="{FF2B5EF4-FFF2-40B4-BE49-F238E27FC236}">
                  <a16:creationId xmlns:a16="http://schemas.microsoft.com/office/drawing/2014/main" id="{5E03A2FD-FF3C-40B7-A2A4-F59D55E837DF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Arc 10">
              <a:extLst>
                <a:ext uri="{FF2B5EF4-FFF2-40B4-BE49-F238E27FC236}">
                  <a16:creationId xmlns:a16="http://schemas.microsoft.com/office/drawing/2014/main" id="{E4936D03-801D-4468-9017-8706DB3F9C8B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8" name="Arc 11">
              <a:extLst>
                <a:ext uri="{FF2B5EF4-FFF2-40B4-BE49-F238E27FC236}">
                  <a16:creationId xmlns:a16="http://schemas.microsoft.com/office/drawing/2014/main" id="{CB518A48-ADC8-4F4A-ABBF-B121E337B28C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Rectangle 12">
              <a:extLst>
                <a:ext uri="{FF2B5EF4-FFF2-40B4-BE49-F238E27FC236}">
                  <a16:creationId xmlns:a16="http://schemas.microsoft.com/office/drawing/2014/main" id="{931FEB6C-FE60-4894-9355-52C5E1E77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PrWr / BusWr</a:t>
              </a:r>
            </a:p>
          </p:txBody>
        </p:sp>
        <p:sp>
          <p:nvSpPr>
            <p:cNvPr id="55310" name="Rectangle 13">
              <a:extLst>
                <a:ext uri="{FF2B5EF4-FFF2-40B4-BE49-F238E27FC236}">
                  <a16:creationId xmlns:a16="http://schemas.microsoft.com/office/drawing/2014/main" id="{0D7193D5-12E2-448C-A6A0-3381AFF99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Valid</a:t>
              </a:r>
            </a:p>
          </p:txBody>
        </p:sp>
        <p:sp>
          <p:nvSpPr>
            <p:cNvPr id="55311" name="Rectangle 14">
              <a:extLst>
                <a:ext uri="{FF2B5EF4-FFF2-40B4-BE49-F238E27FC236}">
                  <a16:creationId xmlns:a16="http://schemas.microsoft.com/office/drawing/2014/main" id="{6F74565B-CB6E-4C3C-B4E1-F65AE6291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BusWr</a:t>
              </a:r>
            </a:p>
          </p:txBody>
        </p:sp>
        <p:sp>
          <p:nvSpPr>
            <p:cNvPr id="55312" name="Rectangle 15">
              <a:extLst>
                <a:ext uri="{FF2B5EF4-FFF2-40B4-BE49-F238E27FC236}">
                  <a16:creationId xmlns:a16="http://schemas.microsoft.com/office/drawing/2014/main" id="{D9E12A43-EEED-4ABA-8250-1510E55B7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Invalid</a:t>
              </a:r>
            </a:p>
          </p:txBody>
        </p:sp>
        <p:sp>
          <p:nvSpPr>
            <p:cNvPr id="55313" name="Rectangle 16">
              <a:extLst>
                <a:ext uri="{FF2B5EF4-FFF2-40B4-BE49-F238E27FC236}">
                  <a16:creationId xmlns:a16="http://schemas.microsoft.com/office/drawing/2014/main" id="{9C6F7453-1298-470D-A711-DF2DF84D7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PrWr / BusWr</a:t>
              </a:r>
            </a:p>
          </p:txBody>
        </p:sp>
        <p:sp>
          <p:nvSpPr>
            <p:cNvPr id="55314" name="Rectangle 17">
              <a:extLst>
                <a:ext uri="{FF2B5EF4-FFF2-40B4-BE49-F238E27FC236}">
                  <a16:creationId xmlns:a16="http://schemas.microsoft.com/office/drawing/2014/main" id="{4B8923DD-4CE4-479F-ADEF-561BE35B9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PrRd / BusRd</a:t>
              </a:r>
            </a:p>
          </p:txBody>
        </p:sp>
        <p:sp>
          <p:nvSpPr>
            <p:cNvPr id="55315" name="Arc 18">
              <a:extLst>
                <a:ext uri="{FF2B5EF4-FFF2-40B4-BE49-F238E27FC236}">
                  <a16:creationId xmlns:a16="http://schemas.microsoft.com/office/drawing/2014/main" id="{9826FB50-C51A-478A-8F48-F697DEBA1844}"/>
                </a:ext>
              </a:extLst>
            </p:cNvPr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Rectangle 19">
              <a:extLst>
                <a:ext uri="{FF2B5EF4-FFF2-40B4-BE49-F238E27FC236}">
                  <a16:creationId xmlns:a16="http://schemas.microsoft.com/office/drawing/2014/main" id="{3A74C1DF-6730-4D45-8DFE-C8D2825CE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cs typeface="Arial" panose="020B0604020202020204" pitchFamily="34" charset="0"/>
                </a:rPr>
                <a:t>PrRd/--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91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BB1EEA74-BAB1-46C9-94E0-F8C35F0DB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3037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(Non-)Solutions to 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F1D55-13B0-4018-AC9B-732B32D3C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No hardware based coherence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Keeping caches coherent is software’s responsibility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+ Makes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microarchitect’s</a:t>
            </a:r>
            <a:r>
              <a:rPr lang="en-US" altLang="en-US" sz="2400" dirty="0">
                <a:ea typeface="ＭＳ Ｐゴシック" panose="020B0600070205080204" pitchFamily="34" charset="-128"/>
              </a:rPr>
              <a:t> life easier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Makes average programmer’s life much harder 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need to worry about hardware caches to maintain program correctness?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Overhead in ensuring coherence in software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caches are shared between all processors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+ No need for coherence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Shared cache becomes the bandwidth bottleneck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-- Very hard to design a scalable system with low-latency cache access this way</a:t>
            </a:r>
          </a:p>
          <a:p>
            <a:pPr lvl="1"/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1"/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</a:endParaRPr>
          </a:p>
          <a:p>
            <a:pPr lvl="2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E91ED88E-9447-4016-A745-D9677F86B5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29EAA7-3AF1-4BFB-865A-97309B3C989D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13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48E8AC50-6350-475F-9599-120D2CF9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633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Maintaining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9EAF-C693-4C35-8E76-73BA488B7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Need to guarantee that all processors see a consistent value (i.e., consistent updates) for the same memory location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Writes to location A by P0 should be seen by P1 (eventually), and all writes to A should appear in some order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Coherence needs to provide: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Write propagation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guarantee that updates will propagate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Write serialization</a:t>
            </a:r>
            <a:r>
              <a:rPr lang="en-US" altLang="en-US" sz="2400" dirty="0">
                <a:ea typeface="ＭＳ Ｐゴシック" panose="020B0600070205080204" pitchFamily="34" charset="-128"/>
              </a:rPr>
              <a:t>: provide a consistent global order seen by all processors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Need a global point of serialization for this store ordering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9C374F7A-8715-4412-9716-C93CB63DC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E9965CA-34B3-4A40-89D3-91430C702FA4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76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>
            <a:extLst>
              <a:ext uri="{FF2B5EF4-FFF2-40B4-BE49-F238E27FC236}">
                <a16:creationId xmlns:a16="http://schemas.microsoft.com/office/drawing/2014/main" id="{6D8BFDD4-BAF2-4FC6-9A4A-B6D12DCA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Hardware Cache Coherence</a:t>
            </a:r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414009B4-0475-4E1C-8CD5-0500A475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44612"/>
            <a:ext cx="8610600" cy="51943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Basic idea: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processor/cache broadcasts its write/update to a memory location to all other processors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Another cache that has the location either updates or invalidates its local copy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04906F3F-6CC4-4710-9536-2C9EEAC139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76C04E-0952-4F65-95AF-D6F20AF6296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52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AFCDD6BA-6D55-4B20-B7E8-7DC92D87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Coherence: Update vs. Invalidate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104EF-17C8-417D-94C0-73ABB608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How can we </a:t>
            </a:r>
            <a:r>
              <a:rPr lang="en-US" altLang="en-US" i="1">
                <a:ea typeface="ＭＳ Ｐゴシック" panose="020B0600070205080204" pitchFamily="34" charset="-128"/>
              </a:rPr>
              <a:t>safely update replicated data?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Option 1 (Update protocol): push an update to all copies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Option 2 (Invalidate protocol): ensure there is only one copy (local), update it</a:t>
            </a:r>
          </a:p>
          <a:p>
            <a:pPr lvl="1"/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b="1">
                <a:ea typeface="ＭＳ Ｐゴシック" panose="020B0600070205080204" pitchFamily="34" charset="-128"/>
              </a:rPr>
              <a:t>On a Read: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If local copy isn’t valid, put out request</a:t>
            </a:r>
          </a:p>
          <a:p>
            <a:pPr lvl="1"/>
            <a:r>
              <a:rPr lang="en-US" altLang="en-US" sz="2400">
                <a:ea typeface="ＭＳ Ｐゴシック" panose="020B0600070205080204" pitchFamily="34" charset="-128"/>
              </a:rPr>
              <a:t>(If another node has a copy, it returns it, otherwise memory does)</a:t>
            </a: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48135CB2-1969-454B-AE97-4E8F0B6AC5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7D576E6-9E82-4827-BF80-E4DB167D6B9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5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02CCCD5E-9EDC-43B1-A685-92743A24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vs. Invalidate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2C80-B01A-4665-A866-B6D709DA9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On a Write: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Read block into cache as before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Update Protocol: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to block, and simultaneously broadcast written data to sharers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(Other nodes update their caches if data was present)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Invalidate Protocol: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to block, and simultaneously broadcast invalidation of address to sharers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(Other nodes clear block from cache)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2E6311B9-5911-4695-BD81-546D0EE767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93B68B-A731-4435-BF0F-734FA93A504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39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>
            <a:extLst>
              <a:ext uri="{FF2B5EF4-FFF2-40B4-BE49-F238E27FC236}">
                <a16:creationId xmlns:a16="http://schemas.microsoft.com/office/drawing/2014/main" id="{9B5092AF-85B5-4552-A3CD-F86C21DCD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924800" cy="17526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Memory Ordering in Multiprocessors</a:t>
            </a:r>
          </a:p>
        </p:txBody>
      </p:sp>
      <p:sp>
        <p:nvSpPr>
          <p:cNvPr id="35843" name="Subtitle 5">
            <a:extLst>
              <a:ext uri="{FF2B5EF4-FFF2-40B4-BE49-F238E27FC236}">
                <a16:creationId xmlns:a16="http://schemas.microsoft.com/office/drawing/2014/main" id="{E24E5297-127A-4A40-B363-8D54D9820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DBD4F1FC-313E-4915-8689-E6D442F5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1A79CA4-0305-455C-9AB5-FBB838AC764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0192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8C45C76E-8CDC-4428-95B5-ECCA57A2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Update vs. Invalidate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0296B-A519-44B2-BC0D-3BE9E1A2E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Which do we want?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Write frequency and sharing behavior are critical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Update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sharer set is constant and updates are infrequent, avoids the cost of invalidate-reacquire (broadcast update pattern)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data is rewritten without intervening reads by other cores, updates were useless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Write-through cache policy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</a:t>
            </a:r>
            <a:r>
              <a:rPr lang="en-US" altLang="en-US" sz="2400" dirty="0">
                <a:ea typeface="ＭＳ Ｐゴシック" panose="020B0600070205080204" pitchFamily="34" charset="-128"/>
              </a:rPr>
              <a:t> bus becomes bottleneck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Invalidate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After invalidation broadcast, core has exclusive access rights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+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Only cores that keep reading after each write retain a copy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- </a:t>
            </a:r>
            <a:r>
              <a:rPr lang="en-US" altLang="en-US" sz="2400" dirty="0">
                <a:ea typeface="ＭＳ Ｐゴシック" panose="020B0600070205080204" pitchFamily="34" charset="-128"/>
              </a:rPr>
              <a:t>If write contention is high, leads to ping-ponging (rapid mutual invalidation-reacquire)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0880C767-5C67-4E0B-8235-F30D94DC7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195869F-1E63-451E-BD90-9FBE857BCF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1F9AA365-100B-4D8D-BB39-410831E61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Two Cache Coherence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EEEE-EC20-4CE8-8F9C-88F6D331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How do we ensure that the proper caches are updated?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Snoopy Bus </a:t>
            </a:r>
            <a:r>
              <a:rPr lang="en-US" altLang="en-US" sz="2400" dirty="0">
                <a:ea typeface="ＭＳ Ｐゴシック" panose="020B0600070205080204" pitchFamily="34" charset="-128"/>
              </a:rPr>
              <a:t>[Goodman ISCA 1983,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Papamarcos</a:t>
            </a:r>
            <a:r>
              <a:rPr lang="en-US" altLang="en-US" sz="2400" dirty="0">
                <a:ea typeface="ＭＳ Ｐゴシック" panose="020B0600070205080204" pitchFamily="34" charset="-128"/>
              </a:rPr>
              <a:t>+ ISCA 1984]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Bus-based, </a:t>
            </a:r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single point of serialization for all requests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Processors observe other processors</a:t>
            </a:r>
            <a:r>
              <a:rPr lang="ja-JP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ea typeface="ＭＳ Ｐゴシック" panose="020B0600070205080204" pitchFamily="34" charset="-128"/>
              </a:rPr>
              <a:t> actions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E.g.: P1 makes </a:t>
            </a:r>
            <a:r>
              <a:rPr lang="ja-JP" altLang="en-US" dirty="0"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ea typeface="ＭＳ Ｐゴシック" panose="020B0600070205080204" pitchFamily="34" charset="-128"/>
              </a:rPr>
              <a:t>read-exclusive</a:t>
            </a:r>
            <a:r>
              <a:rPr lang="ja-JP" altLang="en-US" dirty="0">
                <a:ea typeface="ＭＳ Ｐゴシック" panose="020B0600070205080204" pitchFamily="34" charset="-128"/>
              </a:rPr>
              <a:t>”</a:t>
            </a:r>
            <a:r>
              <a:rPr lang="en-US" altLang="ja-JP" dirty="0">
                <a:ea typeface="ＭＳ Ｐゴシック" panose="020B0600070205080204" pitchFamily="34" charset="-128"/>
              </a:rPr>
              <a:t> request for A on bus, P0 sees this and invalidates its own copy of 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Directory </a:t>
            </a:r>
            <a:r>
              <a:rPr lang="en-US" altLang="en-US" sz="2400" dirty="0">
                <a:ea typeface="ＭＳ Ｐゴシック" panose="020B0600070205080204" pitchFamily="34" charset="-128"/>
              </a:rPr>
              <a:t>[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Censier</a:t>
            </a:r>
            <a:r>
              <a:rPr lang="en-US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Feautrier</a:t>
            </a:r>
            <a:r>
              <a:rPr lang="en-US" altLang="en-US" sz="2400" dirty="0">
                <a:ea typeface="ＭＳ Ｐゴシック" panose="020B0600070205080204" pitchFamily="34" charset="-128"/>
              </a:rPr>
              <a:t>, IEEE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ToC</a:t>
            </a:r>
            <a:r>
              <a:rPr lang="en-US" altLang="en-US" sz="2400" dirty="0">
                <a:ea typeface="ＭＳ Ｐゴシック" panose="020B0600070205080204" pitchFamily="34" charset="-128"/>
              </a:rPr>
              <a:t> 1978]</a:t>
            </a:r>
          </a:p>
          <a:p>
            <a:pPr lvl="2"/>
            <a:r>
              <a:rPr lang="en-US" altLang="en-US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Single point of serialization </a:t>
            </a:r>
            <a:r>
              <a:rPr lang="en-US" altLang="en-US" i="1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per block</a:t>
            </a:r>
            <a:r>
              <a:rPr lang="en-US" altLang="en-US" dirty="0">
                <a:ea typeface="ＭＳ Ｐゴシック" panose="020B0600070205080204" pitchFamily="34" charset="-128"/>
              </a:rPr>
              <a:t>, distributed among nodes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Processors make explicit requests for blocks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Directory tracks ownership (sharer set) for each block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Directory coordinates invalidation appropriately</a:t>
            </a:r>
          </a:p>
          <a:p>
            <a:pPr lvl="3"/>
            <a:r>
              <a:rPr lang="en-US" altLang="en-US" dirty="0">
                <a:ea typeface="ＭＳ Ｐゴシック" panose="020B0600070205080204" pitchFamily="34" charset="-128"/>
              </a:rPr>
              <a:t>E.g.: P1 asks directory for exclusive copy, directory asks P0 to invalidate, waits for ACK, then responds to P1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0B99189D-B8EB-4156-B2BF-F3BC2D22A1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0E8611-1995-4212-9099-7C7EBDE94EAB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6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>
            <a:extLst>
              <a:ext uri="{FF2B5EF4-FFF2-40B4-BE49-F238E27FC236}">
                <a16:creationId xmlns:a16="http://schemas.microsoft.com/office/drawing/2014/main" id="{E475F61B-639F-4266-9411-5A7C09FC57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Cache Coherence</a:t>
            </a:r>
          </a:p>
        </p:txBody>
      </p:sp>
      <p:sp>
        <p:nvSpPr>
          <p:cNvPr id="63491" name="Subtitle 5">
            <a:extLst>
              <a:ext uri="{FF2B5EF4-FFF2-40B4-BE49-F238E27FC236}">
                <a16:creationId xmlns:a16="http://schemas.microsoft.com/office/drawing/2014/main" id="{BD228DCB-63F5-4D2E-8D05-B539C08AA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E1074890-2486-4D3E-A3B1-55B71AB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6EAEC0-9BAF-4BBC-AB5D-E754585489F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1841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593AB4EA-E075-4906-81BD-EE70C6EF2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Directory Based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ABD2-4F3B-4056-AC61-B0FB0C277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 logically-central directory keeps track of where the copies of each cache block reside. Caches consult this directory to ensure coherence.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An example mechanism: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For each cache block in memory, store P+1 bits in directory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One bit for each cache, indicating whether the block is in cache</a:t>
            </a:r>
          </a:p>
          <a:p>
            <a:pPr lvl="2"/>
            <a:r>
              <a:rPr lang="en-US" altLang="en-US" dirty="0">
                <a:ea typeface="ＭＳ Ｐゴシック" panose="020B0600070205080204" pitchFamily="34" charset="-128"/>
              </a:rPr>
              <a:t>Exclusive bit: indicates that a cache has the only copy of the block and can update it without notifying others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 a read: set the cache’s bit and arrange the supply of data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On a write: invalidate all caches that have the block and reset their bits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Have an “exclusive bit” associated with each block in each cache</a:t>
            </a: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E76095DC-659A-4448-BDFB-65DFCC2F3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294FC9-18D2-492A-8FDB-B5FFCBD302F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1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A09A17DA-AC8F-46B0-B7E3-F4A6413E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Coherence Example (I)</a:t>
            </a:r>
          </a:p>
        </p:txBody>
      </p:sp>
      <p:sp>
        <p:nvSpPr>
          <p:cNvPr id="65539" name="Slide Number Placeholder 3">
            <a:extLst>
              <a:ext uri="{FF2B5EF4-FFF2-40B4-BE49-F238E27FC236}">
                <a16:creationId xmlns:a16="http://schemas.microsoft.com/office/drawing/2014/main" id="{ACB79071-29B7-4CAF-88CA-DBE160B9D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4A8AF5B-045C-439D-BF45-AE68E3853FB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5540" name="Picture 4">
            <a:extLst>
              <a:ext uri="{FF2B5EF4-FFF2-40B4-BE49-F238E27FC236}">
                <a16:creationId xmlns:a16="http://schemas.microsoft.com/office/drawing/2014/main" id="{7D6FFA4B-E100-489C-B246-8A7D62ED0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426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B482B167-BFC6-4F35-9D1D-FD4137401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Directory Based Coherence Example (I)</a:t>
            </a: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5D4E2AC8-A63A-456E-8FA4-77667BE7AF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902E66-89F6-4C01-B32E-1BB1D3942A24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6564" name="Picture 2">
            <a:extLst>
              <a:ext uri="{FF2B5EF4-FFF2-40B4-BE49-F238E27FC236}">
                <a16:creationId xmlns:a16="http://schemas.microsoft.com/office/drawing/2014/main" id="{937544F7-F1B2-4BF7-AE14-D62C3509F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0778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4">
            <a:extLst>
              <a:ext uri="{FF2B5EF4-FFF2-40B4-BE49-F238E27FC236}">
                <a16:creationId xmlns:a16="http://schemas.microsoft.com/office/drawing/2014/main" id="{50BFDB90-633A-41C5-AA13-5DDB402D9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Snoopy Cache Coherence</a:t>
            </a:r>
          </a:p>
        </p:txBody>
      </p:sp>
      <p:sp>
        <p:nvSpPr>
          <p:cNvPr id="67587" name="Subtitle 5">
            <a:extLst>
              <a:ext uri="{FF2B5EF4-FFF2-40B4-BE49-F238E27FC236}">
                <a16:creationId xmlns:a16="http://schemas.microsoft.com/office/drawing/2014/main" id="{0F407770-6E13-4E0F-9433-BADEAD2A3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A1A3E63-3E34-45C2-8A0B-2DDFB6A2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EFABF6E-B83F-485D-9971-341138CD060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45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C5C7518D-F47C-4140-9257-52F4B046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Snoopy Cache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70A9-A9D4-4D4B-AB24-24F43952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Idea: </a:t>
            </a:r>
          </a:p>
          <a:p>
            <a:pPr lvl="1"/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All caches “snoop” all other caches’ read/write requests and keep the cache block coherent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cache block has “coherence metadata” associated with it in the tag store of each cache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Easy to implement if all caches share a common bus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Each cache broadcasts its read/write operations on the bus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Good for small-scale multiprocessors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What if you would like to have a 1000-node multiprocessor?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3B4BBB7B-E8B9-45C9-833C-63FCAFBD4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5BEB66-8244-4329-8937-4CF7C58B49B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>
            <a:extLst>
              <a:ext uri="{FF2B5EF4-FFF2-40B4-BE49-F238E27FC236}">
                <a16:creationId xmlns:a16="http://schemas.microsoft.com/office/drawing/2014/main" id="{17767128-8058-4491-BFD1-639F499861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0D21E5-3480-4E40-A765-CAD37478E61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69635" name="Picture 7">
            <a:extLst>
              <a:ext uri="{FF2B5EF4-FFF2-40B4-BE49-F238E27FC236}">
                <a16:creationId xmlns:a16="http://schemas.microsoft.com/office/drawing/2014/main" id="{FF76A9F3-F15C-4A76-9A84-C4E3181D2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0"/>
            <a:ext cx="771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4611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1628271E-74F1-439D-B748-6CA3884B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32804"/>
            <a:ext cx="8229600" cy="1143000"/>
          </a:xfrm>
        </p:spPr>
        <p:txBody>
          <a:bodyPr/>
          <a:lstStyle/>
          <a:p>
            <a:r>
              <a:rPr lang="en-US" altLang="en-US" sz="3800" dirty="0">
                <a:ea typeface="ＭＳ Ｐゴシック" panose="020B0600070205080204" pitchFamily="34" charset="-128"/>
              </a:rPr>
              <a:t>A Simple Snoopy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3B908-1A3B-44CC-8CB4-B699A0AC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Caches </a:t>
            </a:r>
            <a:r>
              <a:rPr lang="ja-JP" altLang="en-US" sz="2800" dirty="0">
                <a:ea typeface="ＭＳ Ｐゴシック" panose="020B0600070205080204" pitchFamily="34" charset="-128"/>
              </a:rPr>
              <a:t>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snoop</a:t>
            </a:r>
            <a:r>
              <a:rPr lang="ja-JP" altLang="en-US" sz="2800" dirty="0">
                <a:ea typeface="ＭＳ Ｐゴシック" panose="020B0600070205080204" pitchFamily="34" charset="-128"/>
              </a:rPr>
              <a:t>”</a:t>
            </a:r>
            <a:r>
              <a:rPr lang="en-US" altLang="ja-JP" sz="2800" dirty="0">
                <a:ea typeface="ＭＳ Ｐゴシック" panose="020B0600070205080204" pitchFamily="34" charset="-128"/>
              </a:rPr>
              <a:t> (observe) each other</a:t>
            </a:r>
            <a:r>
              <a:rPr lang="ja-JP" altLang="en-US" sz="2800" dirty="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write/read operations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 simple protocol: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1228A8CD-B826-485A-A4ED-82053C1EC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FD940C1-6FA9-47BE-B2F2-240335CA877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49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DE51D9-6EB5-4687-83E5-B711C96D0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0" y="2749550"/>
            <a:ext cx="265906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Write-through, no-write-allocate cache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Actions: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PrRd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PrWr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BusRd</a:t>
            </a:r>
            <a:r>
              <a:rPr lang="en-US" sz="2000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BusWr</a:t>
            </a:r>
            <a:endParaRPr lang="en-US" sz="2000" kern="0" dirty="0">
              <a:solidFill>
                <a:srgbClr val="000000"/>
              </a:solidFill>
              <a:latin typeface="Tahom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D192083-F3F2-4134-9354-0D52386360C5}"/>
              </a:ext>
            </a:extLst>
          </p:cNvPr>
          <p:cNvGrpSpPr>
            <a:grpSpLocks/>
          </p:cNvGrpSpPr>
          <p:nvPr/>
        </p:nvGrpSpPr>
        <p:grpSpPr bwMode="auto">
          <a:xfrm>
            <a:off x="63500" y="2824163"/>
            <a:ext cx="4448175" cy="3500437"/>
            <a:chOff x="-1" y="785"/>
            <a:chExt cx="3528" cy="2787"/>
          </a:xfrm>
        </p:grpSpPr>
        <p:sp>
          <p:nvSpPr>
            <p:cNvPr id="70663" name="Rectangle 6">
              <a:extLst>
                <a:ext uri="{FF2B5EF4-FFF2-40B4-BE49-F238E27FC236}">
                  <a16:creationId xmlns:a16="http://schemas.microsoft.com/office/drawing/2014/main" id="{16A4AF3C-FF1F-4BB1-A529-D72C6E66D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3284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4" name="Oval 7">
              <a:extLst>
                <a:ext uri="{FF2B5EF4-FFF2-40B4-BE49-F238E27FC236}">
                  <a16:creationId xmlns:a16="http://schemas.microsoft.com/office/drawing/2014/main" id="{F228C34B-8B29-4514-8BFD-9DDC8C67E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1320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5" name="Oval 8">
              <a:extLst>
                <a:ext uri="{FF2B5EF4-FFF2-40B4-BE49-F238E27FC236}">
                  <a16:creationId xmlns:a16="http://schemas.microsoft.com/office/drawing/2014/main" id="{17374B66-A084-44A9-94CF-805CDBB3C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376"/>
              <a:ext cx="520" cy="5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70666" name="Arc 9">
              <a:extLst>
                <a:ext uri="{FF2B5EF4-FFF2-40B4-BE49-F238E27FC236}">
                  <a16:creationId xmlns:a16="http://schemas.microsoft.com/office/drawing/2014/main" id="{BE1BBCF1-67E1-4061-BA70-696B53C1C461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88" y="831"/>
              <a:ext cx="606" cy="543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</a:path>
                <a:path w="43200" h="43200" stroke="0" extrusionOk="0">
                  <a:moveTo>
                    <a:pt x="35975" y="37722"/>
                  </a:moveTo>
                  <a:cubicBezTo>
                    <a:pt x="32017" y="41250"/>
                    <a:pt x="26901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099"/>
                    <a:pt x="43043" y="24594"/>
                    <a:pt x="42734" y="26062"/>
                  </a:cubicBezTo>
                  <a:lnTo>
                    <a:pt x="21600" y="21600"/>
                  </a:lnTo>
                  <a:lnTo>
                    <a:pt x="35975" y="37722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7" name="Arc 10">
              <a:extLst>
                <a:ext uri="{FF2B5EF4-FFF2-40B4-BE49-F238E27FC236}">
                  <a16:creationId xmlns:a16="http://schemas.microsoft.com/office/drawing/2014/main" id="{70231C9B-8E9D-47C1-917E-456D9BD4876E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2102" y="1783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8" name="Arc 11">
              <a:extLst>
                <a:ext uri="{FF2B5EF4-FFF2-40B4-BE49-F238E27FC236}">
                  <a16:creationId xmlns:a16="http://schemas.microsoft.com/office/drawing/2014/main" id="{16DD831D-9A97-407B-929E-62396C636FD2}"/>
                </a:ext>
              </a:extLst>
            </p:cNvPr>
            <p:cNvSpPr>
              <a:spLocks/>
            </p:cNvSpPr>
            <p:nvPr/>
          </p:nvSpPr>
          <p:spPr bwMode="auto">
            <a:xfrm rot="4920000">
              <a:off x="1860" y="2825"/>
              <a:ext cx="652" cy="628"/>
            </a:xfrm>
            <a:custGeom>
              <a:avLst/>
              <a:gdLst>
                <a:gd name="T0" fmla="*/ 0 w 41915"/>
                <a:gd name="T1" fmla="*/ 0 h 43200"/>
                <a:gd name="T2" fmla="*/ 0 w 41915"/>
                <a:gd name="T3" fmla="*/ 0 h 43200"/>
                <a:gd name="T4" fmla="*/ 0 w 41915"/>
                <a:gd name="T5" fmla="*/ 0 h 43200"/>
                <a:gd name="T6" fmla="*/ 0 60000 65536"/>
                <a:gd name="T7" fmla="*/ 0 60000 65536"/>
                <a:gd name="T8" fmla="*/ 0 60000 65536"/>
                <a:gd name="T9" fmla="*/ 0 w 41915"/>
                <a:gd name="T10" fmla="*/ 0 h 43200"/>
                <a:gd name="T11" fmla="*/ 41915 w 41915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915" h="43200" fill="none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</a:path>
                <a:path w="41915" h="43200" stroke="0" extrusionOk="0">
                  <a:moveTo>
                    <a:pt x="-1" y="14261"/>
                  </a:moveTo>
                  <a:cubicBezTo>
                    <a:pt x="3091" y="5703"/>
                    <a:pt x="11215" y="-1"/>
                    <a:pt x="20315" y="0"/>
                  </a:cubicBezTo>
                  <a:cubicBezTo>
                    <a:pt x="32244" y="0"/>
                    <a:pt x="41915" y="9670"/>
                    <a:pt x="41915" y="21600"/>
                  </a:cubicBezTo>
                  <a:cubicBezTo>
                    <a:pt x="41915" y="33529"/>
                    <a:pt x="32244" y="43200"/>
                    <a:pt x="20315" y="43200"/>
                  </a:cubicBezTo>
                  <a:cubicBezTo>
                    <a:pt x="14154" y="43200"/>
                    <a:pt x="8286" y="40569"/>
                    <a:pt x="4187" y="35969"/>
                  </a:cubicBezTo>
                  <a:lnTo>
                    <a:pt x="20315" y="21600"/>
                  </a:lnTo>
                  <a:lnTo>
                    <a:pt x="-1" y="14261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69" name="Rectangle 12">
              <a:extLst>
                <a:ext uri="{FF2B5EF4-FFF2-40B4-BE49-F238E27FC236}">
                  <a16:creationId xmlns:a16="http://schemas.microsoft.com/office/drawing/2014/main" id="{DF7D528E-0EB6-42D1-BFDA-E3EBEB5EC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4" y="833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PrWr / BusWr</a:t>
              </a:r>
            </a:p>
          </p:txBody>
        </p:sp>
        <p:sp>
          <p:nvSpPr>
            <p:cNvPr id="70670" name="Rectangle 13">
              <a:extLst>
                <a:ext uri="{FF2B5EF4-FFF2-40B4-BE49-F238E27FC236}">
                  <a16:creationId xmlns:a16="http://schemas.microsoft.com/office/drawing/2014/main" id="{E0AC7C69-A364-40AB-ADE6-415A129FA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3" y="1456"/>
              <a:ext cx="43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Valid</a:t>
              </a:r>
            </a:p>
          </p:txBody>
        </p:sp>
        <p:sp>
          <p:nvSpPr>
            <p:cNvPr id="70671" name="Rectangle 14">
              <a:extLst>
                <a:ext uri="{FF2B5EF4-FFF2-40B4-BE49-F238E27FC236}">
                  <a16:creationId xmlns:a16="http://schemas.microsoft.com/office/drawing/2014/main" id="{DC9CE769-A570-4B68-A82C-A9F10253B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5" y="1788"/>
              <a:ext cx="546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BusWr</a:t>
              </a:r>
            </a:p>
          </p:txBody>
        </p:sp>
        <p:sp>
          <p:nvSpPr>
            <p:cNvPr id="70672" name="Rectangle 15">
              <a:extLst>
                <a:ext uri="{FF2B5EF4-FFF2-40B4-BE49-F238E27FC236}">
                  <a16:creationId xmlns:a16="http://schemas.microsoft.com/office/drawing/2014/main" id="{0553E03E-7B8E-400E-9C5F-BF01DAC45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2530"/>
              <a:ext cx="53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Invalid</a:t>
              </a:r>
            </a:p>
          </p:txBody>
        </p:sp>
        <p:sp>
          <p:nvSpPr>
            <p:cNvPr id="70673" name="Rectangle 16">
              <a:extLst>
                <a:ext uri="{FF2B5EF4-FFF2-40B4-BE49-F238E27FC236}">
                  <a16:creationId xmlns:a16="http://schemas.microsoft.com/office/drawing/2014/main" id="{C63DEFB3-7BF5-46FF-B709-53E70FAF9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" y="2996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PrWr / BusWr</a:t>
              </a:r>
            </a:p>
          </p:txBody>
        </p:sp>
        <p:sp>
          <p:nvSpPr>
            <p:cNvPr id="70674" name="Rectangle 17">
              <a:extLst>
                <a:ext uri="{FF2B5EF4-FFF2-40B4-BE49-F238E27FC236}">
                  <a16:creationId xmlns:a16="http://schemas.microsoft.com/office/drawing/2014/main" id="{BB70AB70-8978-4D6F-8BB5-F1C0FB03A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" y="1955"/>
              <a:ext cx="994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PrRd / BusRd</a:t>
              </a:r>
            </a:p>
          </p:txBody>
        </p:sp>
        <p:sp>
          <p:nvSpPr>
            <p:cNvPr id="70675" name="Arc 18">
              <a:extLst>
                <a:ext uri="{FF2B5EF4-FFF2-40B4-BE49-F238E27FC236}">
                  <a16:creationId xmlns:a16="http://schemas.microsoft.com/office/drawing/2014/main" id="{ACF408F6-51E2-42CE-8E29-F707AFB0503A}"/>
                </a:ext>
              </a:extLst>
            </p:cNvPr>
            <p:cNvSpPr>
              <a:spLocks/>
            </p:cNvSpPr>
            <p:nvPr/>
          </p:nvSpPr>
          <p:spPr bwMode="auto">
            <a:xfrm rot="-5880000">
              <a:off x="1046" y="1781"/>
              <a:ext cx="903" cy="561"/>
            </a:xfrm>
            <a:custGeom>
              <a:avLst/>
              <a:gdLst>
                <a:gd name="T0" fmla="*/ 0 w 43200"/>
                <a:gd name="T1" fmla="*/ 0 h 26189"/>
                <a:gd name="T2" fmla="*/ 0 w 43200"/>
                <a:gd name="T3" fmla="*/ 0 h 26189"/>
                <a:gd name="T4" fmla="*/ 0 w 43200"/>
                <a:gd name="T5" fmla="*/ 0 h 2618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6189"/>
                <a:gd name="T11" fmla="*/ 43200 w 43200"/>
                <a:gd name="T12" fmla="*/ 26189 h 26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6189" fill="none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</a:path>
                <a:path w="43200" h="26189" stroke="0" extrusionOk="0">
                  <a:moveTo>
                    <a:pt x="120" y="23883"/>
                  </a:moveTo>
                  <a:cubicBezTo>
                    <a:pt x="40" y="23124"/>
                    <a:pt x="0" y="22362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42"/>
                    <a:pt x="43034" y="24681"/>
                    <a:pt x="42706" y="26188"/>
                  </a:cubicBezTo>
                  <a:lnTo>
                    <a:pt x="21600" y="21600"/>
                  </a:lnTo>
                  <a:lnTo>
                    <a:pt x="120" y="23883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6" name="Rectangle 19">
              <a:extLst>
                <a:ext uri="{FF2B5EF4-FFF2-40B4-BE49-F238E27FC236}">
                  <a16:creationId xmlns:a16="http://schemas.microsoft.com/office/drawing/2014/main" id="{A3AA9303-2EFB-4237-89C4-8F2FD3435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" y="785"/>
              <a:ext cx="73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Tahoma" panose="020B0604030504040204" pitchFamily="34" charset="0"/>
                </a:rPr>
                <a:t>PrRd/--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32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6AD1F02-97E6-47B1-95CC-A61643F5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Ordering of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6047-7DFA-4656-AFE3-74E8E1DF2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9060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Operations: A, B, C, 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 what order should the hardware execute (and report the results of) these operations?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 contract between programmer and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microarchitect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Specified by the ISA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Preserving an “expected” (more accurately, “agreed upon”) order simplifies programmer’s life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Ease of debugging; ease of state recovery, exception handling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Preserving an “expected” order usually makes the hardware designer’s life difficult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Especially if the goal is to design a high performance processor: Load-store queues in out of order execution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CF83004D-C189-4E35-A61A-4EE979104B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CE20B0-ABE5-4224-AC92-BE57D52D01AA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54A86370-4E92-4711-8BA9-BB6FF868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A More Sophisticated Protocol: MSI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818E7-D484-446F-BD71-CF4B9B87A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07" y="1447800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Extend single valid bit per block to three states:</a:t>
            </a: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odified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cache line is only copy and is dirty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</a:rPr>
              <a:t>(hared): cache line is one of several copies</a:t>
            </a:r>
            <a:endParaRPr lang="en-US" altLang="en-US" sz="2400" b="1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b="1" dirty="0">
                <a:ea typeface="ＭＳ Ｐゴシック" panose="020B0600070205080204" pitchFamily="34" charset="-128"/>
              </a:rPr>
              <a:t>I</a:t>
            </a:r>
            <a:r>
              <a:rPr lang="en-US" altLang="en-US" sz="24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nvalid</a:t>
            </a:r>
            <a:r>
              <a:rPr lang="en-US" altLang="en-US" sz="2400" dirty="0">
                <a:ea typeface="ＭＳ Ｐゴシック" panose="020B0600070205080204" pitchFamily="34" charset="-128"/>
              </a:rPr>
              <a:t>): not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presentRead</a:t>
            </a:r>
            <a:r>
              <a:rPr lang="en-US" altLang="en-US" sz="2400" dirty="0">
                <a:ea typeface="ＭＳ Ｐゴシック" panose="020B0600070205080204" pitchFamily="34" charset="-128"/>
              </a:rPr>
              <a:t> miss makes a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Read </a:t>
            </a:r>
            <a:r>
              <a:rPr lang="en-US" altLang="en-US" sz="2400" dirty="0">
                <a:ea typeface="ＭＳ Ｐゴシック" panose="020B0600070205080204" pitchFamily="34" charset="-128"/>
              </a:rPr>
              <a:t>request on bus, transitions to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Write miss makes a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ReadEx</a:t>
            </a:r>
            <a:r>
              <a:rPr lang="en-US" altLang="en-US" sz="2400" dirty="0">
                <a:ea typeface="ＭＳ Ｐゴシック" panose="020B0600070205080204" pitchFamily="34" charset="-128"/>
              </a:rPr>
              <a:t> request, transitions to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</a:t>
            </a:r>
            <a:r>
              <a:rPr lang="en-US" altLang="en-US" sz="2400" dirty="0">
                <a:ea typeface="ＭＳ Ｐゴシック" panose="020B0600070205080204" pitchFamily="34" charset="-128"/>
              </a:rPr>
              <a:t> state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When a processor snoops </a:t>
            </a:r>
            <a:r>
              <a:rPr lang="en-US" altLang="en-US" sz="2400" i="1" dirty="0" err="1">
                <a:ea typeface="ＭＳ Ｐゴシック" panose="020B0600070205080204" pitchFamily="34" charset="-128"/>
              </a:rPr>
              <a:t>ReadEx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from another writer, it must invalidate its own copy (if any)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M upgrade can be made without re-reading data from memory (via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Invalidations)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DB845F08-4C2C-4014-89DE-DE91D63B9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99C75-1314-4D6B-9291-370D1998E43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9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46809125-A354-4328-97BA-BC78960F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MSI State Machine</a:t>
            </a: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8E23B51D-D06B-487B-B15D-BD5C16A123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9863F70-89E3-4401-9538-5A485D0B8AC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2708" name="Oval 4">
            <a:extLst>
              <a:ext uri="{FF2B5EF4-FFF2-40B4-BE49-F238E27FC236}">
                <a16:creationId xmlns:a16="http://schemas.microsoft.com/office/drawing/2014/main" id="{CE491633-B1D7-4CB7-BD8B-81446BCBC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088" y="1468438"/>
            <a:ext cx="1055687" cy="105568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09" name="TextBox 5">
            <a:extLst>
              <a:ext uri="{FF2B5EF4-FFF2-40B4-BE49-F238E27FC236}">
                <a16:creationId xmlns:a16="http://schemas.microsoft.com/office/drawing/2014/main" id="{8610C082-B1BC-4146-A232-FB0E2C45D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760538"/>
            <a:ext cx="420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72710" name="Oval 6">
            <a:extLst>
              <a:ext uri="{FF2B5EF4-FFF2-40B4-BE49-F238E27FC236}">
                <a16:creationId xmlns:a16="http://schemas.microsoft.com/office/drawing/2014/main" id="{52EF3516-6096-493E-88E8-A37F98191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3473450"/>
            <a:ext cx="1055688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1" name="TextBox 7">
            <a:extLst>
              <a:ext uri="{FF2B5EF4-FFF2-40B4-BE49-F238E27FC236}">
                <a16:creationId xmlns:a16="http://schemas.microsoft.com/office/drawing/2014/main" id="{8B23C629-2B60-4AA9-A0FB-040D04706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38" y="3763963"/>
            <a:ext cx="357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72712" name="Oval 8">
            <a:extLst>
              <a:ext uri="{FF2B5EF4-FFF2-40B4-BE49-F238E27FC236}">
                <a16:creationId xmlns:a16="http://schemas.microsoft.com/office/drawing/2014/main" id="{54DFB939-A0EE-4666-BE50-C82444EDA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473450"/>
            <a:ext cx="1057275" cy="105568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2713" name="TextBox 9">
            <a:extLst>
              <a:ext uri="{FF2B5EF4-FFF2-40B4-BE49-F238E27FC236}">
                <a16:creationId xmlns:a16="http://schemas.microsoft.com/office/drawing/2014/main" id="{1102E534-81EE-4F6C-9091-3F94E31AE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3763963"/>
            <a:ext cx="300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</a:p>
        </p:txBody>
      </p:sp>
      <p:cxnSp>
        <p:nvCxnSpPr>
          <p:cNvPr id="72714" name="Curved Connector 15">
            <a:extLst>
              <a:ext uri="{FF2B5EF4-FFF2-40B4-BE49-F238E27FC236}">
                <a16:creationId xmlns:a16="http://schemas.microsoft.com/office/drawing/2014/main" id="{381AD59C-8753-4637-93B0-1153FB153E6B}"/>
              </a:ext>
            </a:extLst>
          </p:cNvPr>
          <p:cNvCxnSpPr>
            <a:cxnSpLocks noChangeShapeType="1"/>
            <a:stCxn id="72710" idx="5"/>
            <a:endCxn id="72712" idx="3"/>
          </p:cNvCxnSpPr>
          <p:nvPr/>
        </p:nvCxnSpPr>
        <p:spPr bwMode="auto">
          <a:xfrm rot="16200000" flipH="1">
            <a:off x="4471194" y="2442369"/>
            <a:ext cx="1587" cy="3863975"/>
          </a:xfrm>
          <a:prstGeom prst="curvedConnector3">
            <a:avLst>
              <a:gd name="adj1" fmla="val 3100069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5" name="TextBox 19">
            <a:extLst>
              <a:ext uri="{FF2B5EF4-FFF2-40B4-BE49-F238E27FC236}">
                <a16:creationId xmlns:a16="http://schemas.microsoft.com/office/drawing/2014/main" id="{E8B6A773-2F4E-47A6-A4ED-61BEB775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150" y="4927600"/>
            <a:ext cx="8715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BusRdX/--</a:t>
            </a:r>
          </a:p>
        </p:txBody>
      </p:sp>
      <p:sp>
        <p:nvSpPr>
          <p:cNvPr id="72716" name="TextBox 20">
            <a:extLst>
              <a:ext uri="{FF2B5EF4-FFF2-40B4-BE49-F238E27FC236}">
                <a16:creationId xmlns:a16="http://schemas.microsoft.com/office/drawing/2014/main" id="{41824016-56CC-48C4-A1CE-DED2F3D9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[Culler/Singh96]</a:t>
            </a:r>
          </a:p>
        </p:txBody>
      </p:sp>
      <p:cxnSp>
        <p:nvCxnSpPr>
          <p:cNvPr id="72717" name="Curved Connector 22">
            <a:extLst>
              <a:ext uri="{FF2B5EF4-FFF2-40B4-BE49-F238E27FC236}">
                <a16:creationId xmlns:a16="http://schemas.microsoft.com/office/drawing/2014/main" id="{DBDE00C5-868F-4301-A3DC-3C897C95C985}"/>
              </a:ext>
            </a:extLst>
          </p:cNvPr>
          <p:cNvCxnSpPr>
            <a:cxnSpLocks noChangeShapeType="1"/>
            <a:stCxn id="72710" idx="2"/>
          </p:cNvCxnSpPr>
          <p:nvPr/>
        </p:nvCxnSpPr>
        <p:spPr bwMode="auto">
          <a:xfrm rot="10800000" flipH="1" flipV="1">
            <a:off x="1638300" y="4000500"/>
            <a:ext cx="130175" cy="374650"/>
          </a:xfrm>
          <a:prstGeom prst="curvedConnector4">
            <a:avLst>
              <a:gd name="adj1" fmla="val -176051"/>
              <a:gd name="adj2" fmla="val 124755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TextBox 29">
            <a:extLst>
              <a:ext uri="{FF2B5EF4-FFF2-40B4-BE49-F238E27FC236}">
                <a16:creationId xmlns:a16="http://schemas.microsoft.com/office/drawing/2014/main" id="{B8687CFE-C394-4E31-B973-39F545CA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4335463"/>
            <a:ext cx="782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PrRd/--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BusRd/--</a:t>
            </a:r>
          </a:p>
        </p:txBody>
      </p:sp>
      <p:cxnSp>
        <p:nvCxnSpPr>
          <p:cNvPr id="72719" name="Curved Connector 33">
            <a:extLst>
              <a:ext uri="{FF2B5EF4-FFF2-40B4-BE49-F238E27FC236}">
                <a16:creationId xmlns:a16="http://schemas.microsoft.com/office/drawing/2014/main" id="{8E0475E3-D00E-4C33-B8D8-8408776BF54A}"/>
              </a:ext>
            </a:extLst>
          </p:cNvPr>
          <p:cNvCxnSpPr>
            <a:cxnSpLocks noChangeShapeType="1"/>
            <a:stCxn id="72712" idx="1"/>
            <a:endCxn id="72710" idx="7"/>
          </p:cNvCxnSpPr>
          <p:nvPr/>
        </p:nvCxnSpPr>
        <p:spPr bwMode="auto">
          <a:xfrm rot="16200000" flipV="1">
            <a:off x="4471194" y="1696244"/>
            <a:ext cx="1587" cy="3863975"/>
          </a:xfrm>
          <a:prstGeom prst="curvedConnector3">
            <a:avLst>
              <a:gd name="adj1" fmla="val 2413225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0" name="TextBox 34">
            <a:extLst>
              <a:ext uri="{FF2B5EF4-FFF2-40B4-BE49-F238E27FC236}">
                <a16:creationId xmlns:a16="http://schemas.microsoft.com/office/drawing/2014/main" id="{56107471-4DB8-4AB6-8999-B590D868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262313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PrRd/BusRd</a:t>
            </a:r>
          </a:p>
        </p:txBody>
      </p:sp>
      <p:cxnSp>
        <p:nvCxnSpPr>
          <p:cNvPr id="72721" name="Shape 38">
            <a:extLst>
              <a:ext uri="{FF2B5EF4-FFF2-40B4-BE49-F238E27FC236}">
                <a16:creationId xmlns:a16="http://schemas.microsoft.com/office/drawing/2014/main" id="{CBC6B14B-3168-45E2-A7AB-D057E683B7BC}"/>
              </a:ext>
            </a:extLst>
          </p:cNvPr>
          <p:cNvCxnSpPr>
            <a:cxnSpLocks noChangeShapeType="1"/>
            <a:stCxn id="72712" idx="0"/>
            <a:endCxn id="72708" idx="6"/>
          </p:cNvCxnSpPr>
          <p:nvPr/>
        </p:nvCxnSpPr>
        <p:spPr bwMode="auto">
          <a:xfrm rot="16200000" flipV="1">
            <a:off x="5115719" y="1812131"/>
            <a:ext cx="1476375" cy="18462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2" name="Shape 40">
            <a:extLst>
              <a:ext uri="{FF2B5EF4-FFF2-40B4-BE49-F238E27FC236}">
                <a16:creationId xmlns:a16="http://schemas.microsoft.com/office/drawing/2014/main" id="{B68E4E72-0B6D-4F57-89C7-A7A3E1CD3428}"/>
              </a:ext>
            </a:extLst>
          </p:cNvPr>
          <p:cNvCxnSpPr>
            <a:cxnSpLocks noChangeShapeType="1"/>
            <a:stCxn id="72710" idx="0"/>
            <a:endCxn id="72708" idx="2"/>
          </p:cNvCxnSpPr>
          <p:nvPr/>
        </p:nvCxnSpPr>
        <p:spPr bwMode="auto">
          <a:xfrm rot="5400000" flipH="1" flipV="1">
            <a:off x="2282825" y="1881188"/>
            <a:ext cx="1476375" cy="1708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3" name="TextBox 41">
            <a:extLst>
              <a:ext uri="{FF2B5EF4-FFF2-40B4-BE49-F238E27FC236}">
                <a16:creationId xmlns:a16="http://schemas.microsoft.com/office/drawing/2014/main" id="{78148776-E00F-447D-965F-E8A2A55D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513" y="2478088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sp>
        <p:nvSpPr>
          <p:cNvPr id="72724" name="TextBox 42">
            <a:extLst>
              <a:ext uri="{FF2B5EF4-FFF2-40B4-BE49-F238E27FC236}">
                <a16:creationId xmlns:a16="http://schemas.microsoft.com/office/drawing/2014/main" id="{6DBCAEE9-B96E-4070-9F83-254AD0C00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8838" y="2068513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 (Body)" charset="0"/>
              </a:rPr>
              <a:t>PrWr/BusRdX</a:t>
            </a:r>
          </a:p>
        </p:txBody>
      </p:sp>
      <p:cxnSp>
        <p:nvCxnSpPr>
          <p:cNvPr id="72725" name="Shape 46">
            <a:extLst>
              <a:ext uri="{FF2B5EF4-FFF2-40B4-BE49-F238E27FC236}">
                <a16:creationId xmlns:a16="http://schemas.microsoft.com/office/drawing/2014/main" id="{556E168B-7DB5-4E38-AA4F-7E0FD5DD162F}"/>
              </a:ext>
            </a:extLst>
          </p:cNvPr>
          <p:cNvCxnSpPr>
            <a:cxnSpLocks noChangeShapeType="1"/>
            <a:stCxn id="72708" idx="7"/>
            <a:endCxn id="72712" idx="6"/>
          </p:cNvCxnSpPr>
          <p:nvPr/>
        </p:nvCxnSpPr>
        <p:spPr bwMode="auto">
          <a:xfrm rot="16200000" flipH="1">
            <a:off x="4852988" y="1547813"/>
            <a:ext cx="2376487" cy="2528887"/>
          </a:xfrm>
          <a:prstGeom prst="curvedConnector4">
            <a:avLst>
              <a:gd name="adj1" fmla="val -16116"/>
              <a:gd name="adj2" fmla="val 11054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6" name="TextBox 47">
            <a:extLst>
              <a:ext uri="{FF2B5EF4-FFF2-40B4-BE49-F238E27FC236}">
                <a16:creationId xmlns:a16="http://schemas.microsoft.com/office/drawing/2014/main" id="{16955887-94DE-4EA5-8BC5-D04FFC1F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9350" y="2757488"/>
            <a:ext cx="1114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BusRdX/Flush</a:t>
            </a:r>
          </a:p>
        </p:txBody>
      </p:sp>
      <p:sp>
        <p:nvSpPr>
          <p:cNvPr id="72727" name="TextBox 52">
            <a:extLst>
              <a:ext uri="{FF2B5EF4-FFF2-40B4-BE49-F238E27FC236}">
                <a16:creationId xmlns:a16="http://schemas.microsoft.com/office/drawing/2014/main" id="{3DB2D028-69C8-474A-BCC2-513DB0146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688" y="2486025"/>
            <a:ext cx="687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PrRd/--</a:t>
            </a:r>
          </a:p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PrWr/--</a:t>
            </a:r>
          </a:p>
        </p:txBody>
      </p:sp>
      <p:cxnSp>
        <p:nvCxnSpPr>
          <p:cNvPr id="72728" name="Curved Connector 54">
            <a:extLst>
              <a:ext uri="{FF2B5EF4-FFF2-40B4-BE49-F238E27FC236}">
                <a16:creationId xmlns:a16="http://schemas.microsoft.com/office/drawing/2014/main" id="{910FFEE8-2CE1-418A-8380-6BCE80D58C77}"/>
              </a:ext>
            </a:extLst>
          </p:cNvPr>
          <p:cNvCxnSpPr>
            <a:cxnSpLocks noChangeShapeType="1"/>
            <a:stCxn id="72708" idx="4"/>
            <a:endCxn id="72708" idx="5"/>
          </p:cNvCxnSpPr>
          <p:nvPr/>
        </p:nvCxnSpPr>
        <p:spPr bwMode="auto">
          <a:xfrm rot="5400000" flipH="1" flipV="1">
            <a:off x="4513263" y="2260600"/>
            <a:ext cx="153987" cy="373063"/>
          </a:xfrm>
          <a:prstGeom prst="curvedConnector3">
            <a:avLst>
              <a:gd name="adj1" fmla="val -14784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9" name="Curved Connector 58">
            <a:extLst>
              <a:ext uri="{FF2B5EF4-FFF2-40B4-BE49-F238E27FC236}">
                <a16:creationId xmlns:a16="http://schemas.microsoft.com/office/drawing/2014/main" id="{6DB9E61F-D80D-4A84-9A67-B388355B87F6}"/>
              </a:ext>
            </a:extLst>
          </p:cNvPr>
          <p:cNvCxnSpPr>
            <a:cxnSpLocks noChangeShapeType="1"/>
            <a:stCxn id="72708" idx="1"/>
            <a:endCxn id="72710" idx="1"/>
          </p:cNvCxnSpPr>
          <p:nvPr/>
        </p:nvCxnSpPr>
        <p:spPr bwMode="auto">
          <a:xfrm rot="-5400000" flipH="1" flipV="1">
            <a:off x="1909762" y="1508126"/>
            <a:ext cx="2003425" cy="2235200"/>
          </a:xfrm>
          <a:prstGeom prst="curvedConnector3">
            <a:avLst>
              <a:gd name="adj1" fmla="val -477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30" name="TextBox 60">
            <a:extLst>
              <a:ext uri="{FF2B5EF4-FFF2-40B4-BE49-F238E27FC236}">
                <a16:creationId xmlns:a16="http://schemas.microsoft.com/office/drawing/2014/main" id="{5FBAF652-F8FF-41FC-A969-9255E4EF8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1944688"/>
            <a:ext cx="102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BusRd/Flush</a:t>
            </a:r>
          </a:p>
        </p:txBody>
      </p:sp>
      <p:sp>
        <p:nvSpPr>
          <p:cNvPr id="72731" name="TextBox 26">
            <a:extLst>
              <a:ext uri="{FF2B5EF4-FFF2-40B4-BE49-F238E27FC236}">
                <a16:creationId xmlns:a16="http://schemas.microsoft.com/office/drawing/2014/main" id="{FBB91B7C-508E-4660-AEFA-874C4DD2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6069013"/>
            <a:ext cx="1933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ObservedEvent/Action</a:t>
            </a:r>
          </a:p>
        </p:txBody>
      </p:sp>
    </p:spTree>
    <p:extLst>
      <p:ext uri="{BB962C8B-B14F-4D97-AF65-F5344CB8AC3E}">
        <p14:creationId xmlns:p14="http://schemas.microsoft.com/office/powerpoint/2010/main" val="3811201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4">
            <a:extLst>
              <a:ext uri="{FF2B5EF4-FFF2-40B4-BE49-F238E27FC236}">
                <a16:creationId xmlns:a16="http://schemas.microsoft.com/office/drawing/2014/main" id="{1E918245-316B-4192-96BC-85029DE1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581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 Problem with MSI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D10D10-3B6C-484B-A28E-518066A16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block is in no cache to begin with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Problem: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On a read, the block immediately goes to “Shared” state although it may be the only copy to be cached (i.e., no other processor will cache it)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Why is this a problem?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Suppose the cache that read the block wants to write to it at some point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It needs to broadcast “invalidate” even though it has the only cached copy!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If the cache knew it had the only cached copy in the system, it could have written to the block without notifying any other cache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saves unnecessary broadcasts of invalidations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BF03DD75-BDE3-49E4-80A9-65863433A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E134B5D-D62B-4613-AFC2-F2DFCDBD25D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93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DD2E35F8-9159-4720-9607-F869BC59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Solution: MESI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8E0B9-6BDB-405D-ADB6-CD5C00EC8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Idea: Add another state indicating that this is the only cached copy and it is clean.</a:t>
            </a:r>
          </a:p>
          <a:p>
            <a:pPr lvl="1"/>
            <a:r>
              <a:rPr lang="en-US" altLang="en-US" sz="2400" i="1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Exclusive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  <a:t> state</a:t>
            </a:r>
            <a:b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  <a:sym typeface="Wingdings" panose="05000000000000000000" pitchFamily="2" charset="2"/>
              </a:rPr>
            </a:br>
            <a:endParaRPr lang="en-US" altLang="en-US" sz="2400" dirty="0">
              <a:solidFill>
                <a:srgbClr val="0000FF"/>
              </a:solidFill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Block is placed into the </a:t>
            </a:r>
            <a:r>
              <a:rPr lang="en-US" altLang="en-US" sz="2400" i="1" dirty="0">
                <a:ea typeface="ＭＳ Ｐゴシック" panose="020B0600070205080204" pitchFamily="34" charset="-128"/>
                <a:sym typeface="Wingdings" panose="05000000000000000000" pitchFamily="2" charset="2"/>
              </a:rPr>
              <a:t>exclusive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state if, during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BusRd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, no other cache had it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Wired-OR </a:t>
            </a:r>
            <a:r>
              <a:rPr lang="ja-JP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“</a:t>
            </a:r>
            <a:r>
              <a:rPr lang="en-US" altLang="ja-JP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shared</a:t>
            </a:r>
            <a:r>
              <a:rPr lang="ja-JP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”</a:t>
            </a:r>
            <a:r>
              <a:rPr lang="en-US" altLang="ja-JP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signal on bus can determine this: snooping caches assert the signal if they also have a copy</a:t>
            </a:r>
          </a:p>
          <a:p>
            <a:endParaRPr lang="en-US" altLang="en-US" sz="2400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Silent transition </a:t>
            </a:r>
            <a:r>
              <a:rPr lang="en-US" altLang="en-US" sz="2400" i="1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ExclusiveModified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 is possible on write</a:t>
            </a:r>
            <a:endParaRPr lang="en-US" altLang="en-US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4286CACD-C675-4AB5-96EC-C0C6BAA9C4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B49BE8-E193-4E32-B670-4DF28161B235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2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>
            <a:extLst>
              <a:ext uri="{FF2B5EF4-FFF2-40B4-BE49-F238E27FC236}">
                <a16:creationId xmlns:a16="http://schemas.microsoft.com/office/drawing/2014/main" id="{9149210B-E795-43F9-91B1-1B816E125F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1D7D1A-C3B5-4C35-9822-BC8BDE9AF5BF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54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5779" name="Picture 2">
            <a:extLst>
              <a:ext uri="{FF2B5EF4-FFF2-40B4-BE49-F238E27FC236}">
                <a16:creationId xmlns:a16="http://schemas.microsoft.com/office/drawing/2014/main" id="{1E72DD49-E6B1-4C53-A964-10D41393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0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7349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EFAD9A88-0352-47D6-B78A-4C6277BFB3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3" name="Subtitle 2">
            <a:extLst>
              <a:ext uri="{FF2B5EF4-FFF2-40B4-BE49-F238E27FC236}">
                <a16:creationId xmlns:a16="http://schemas.microsoft.com/office/drawing/2014/main" id="{4F38FB6A-B074-4C02-AC71-02F5637B0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80D08466-88FF-450A-821B-B6A2D2DF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4D478C-DC82-4DB7-A963-843ECFF35F90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55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6805" name="Picture 4">
            <a:extLst>
              <a:ext uri="{FF2B5EF4-FFF2-40B4-BE49-F238E27FC236}">
                <a16:creationId xmlns:a16="http://schemas.microsoft.com/office/drawing/2014/main" id="{F5924531-549A-4579-99F8-40DF4155A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8538"/>
            <a:ext cx="914400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itle 1">
            <a:extLst>
              <a:ext uri="{FF2B5EF4-FFF2-40B4-BE49-F238E27FC236}">
                <a16:creationId xmlns:a16="http://schemas.microsoft.com/office/drawing/2014/main" id="{4EA4FB3E-001F-427F-8B37-550371A49BAD}"/>
              </a:ext>
            </a:extLst>
          </p:cNvPr>
          <p:cNvSpPr txBox="1">
            <a:spLocks/>
          </p:cNvSpPr>
          <p:nvPr/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800">
                <a:solidFill>
                  <a:srgbClr val="006633"/>
                </a:solidFill>
                <a:latin typeface="Garamond" panose="02020404030301010803" pitchFamily="18" charset="0"/>
              </a:rPr>
              <a:t>MESI State Machine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68BEB6-989C-4C69-98BE-7A37A7BE9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276600"/>
            <a:ext cx="1524000" cy="6096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1E6282-60AE-4A50-B671-4127CAA1C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676400"/>
            <a:ext cx="2133600" cy="914400"/>
          </a:xfrm>
          <a:prstGeom prst="ellips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77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60">
            <a:extLst>
              <a:ext uri="{FF2B5EF4-FFF2-40B4-BE49-F238E27FC236}">
                <a16:creationId xmlns:a16="http://schemas.microsoft.com/office/drawing/2014/main" id="{7080ACA3-004F-4412-89A1-0DD4108DD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5" y="3186113"/>
            <a:ext cx="1020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PrWr/BusRdX</a:t>
            </a:r>
          </a:p>
        </p:txBody>
      </p:sp>
      <p:sp>
        <p:nvSpPr>
          <p:cNvPr id="77827" name="TextBox 61">
            <a:extLst>
              <a:ext uri="{FF2B5EF4-FFF2-40B4-BE49-F238E27FC236}">
                <a16:creationId xmlns:a16="http://schemas.microsoft.com/office/drawing/2014/main" id="{5F32E52E-9D26-4A73-8DE7-56B752D5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3711575"/>
            <a:ext cx="1189038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PrRd (S</a:t>
            </a:r>
            <a:r>
              <a:rPr lang="ja-JP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’</a:t>
            </a:r>
            <a:r>
              <a:rPr lang="en-US" altLang="ja-JP" sz="1100">
                <a:solidFill>
                  <a:srgbClr val="000000"/>
                </a:solidFill>
                <a:latin typeface="Tahoma" panose="020B0604030504040204" pitchFamily="34" charset="0"/>
              </a:rPr>
              <a:t>)/BusRd</a:t>
            </a:r>
            <a:endParaRPr lang="en-US" altLang="en-US" sz="11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77828" name="TextBox 62">
            <a:extLst>
              <a:ext uri="{FF2B5EF4-FFF2-40B4-BE49-F238E27FC236}">
                <a16:creationId xmlns:a16="http://schemas.microsoft.com/office/drawing/2014/main" id="{8F001062-8DD8-4D5D-A839-7FF6DFF26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3" y="4251325"/>
            <a:ext cx="1158875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PrRd (S)/BusRd</a:t>
            </a:r>
          </a:p>
        </p:txBody>
      </p:sp>
      <p:sp>
        <p:nvSpPr>
          <p:cNvPr id="77829" name="TextBox 70">
            <a:extLst>
              <a:ext uri="{FF2B5EF4-FFF2-40B4-BE49-F238E27FC236}">
                <a16:creationId xmlns:a16="http://schemas.microsoft.com/office/drawing/2014/main" id="{C78957D5-806B-434F-936E-F3008C731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325" y="2198688"/>
            <a:ext cx="1020763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PrWr/BusRdX</a:t>
            </a:r>
          </a:p>
        </p:txBody>
      </p:sp>
      <p:sp>
        <p:nvSpPr>
          <p:cNvPr id="77830" name="TextBox 71">
            <a:extLst>
              <a:ext uri="{FF2B5EF4-FFF2-40B4-BE49-F238E27FC236}">
                <a16:creationId xmlns:a16="http://schemas.microsoft.com/office/drawing/2014/main" id="{E0E78679-7FF4-4174-9867-EC567EAF6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8" y="1974850"/>
            <a:ext cx="650875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F0000"/>
                </a:solidFill>
                <a:latin typeface="Tahoma" panose="020B0604030504040204" pitchFamily="34" charset="0"/>
              </a:rPr>
              <a:t>PrWr/--</a:t>
            </a:r>
          </a:p>
        </p:txBody>
      </p:sp>
      <p:sp>
        <p:nvSpPr>
          <p:cNvPr id="77831" name="TextBox 79">
            <a:extLst>
              <a:ext uri="{FF2B5EF4-FFF2-40B4-BE49-F238E27FC236}">
                <a16:creationId xmlns:a16="http://schemas.microsoft.com/office/drawing/2014/main" id="{3CACF5F7-475B-4814-8E12-8090F4E8D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325" y="3186113"/>
            <a:ext cx="1314450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BusRd/ $ Transfer</a:t>
            </a:r>
          </a:p>
        </p:txBody>
      </p:sp>
      <p:sp>
        <p:nvSpPr>
          <p:cNvPr id="77832" name="TextBox 83">
            <a:extLst>
              <a:ext uri="{FF2B5EF4-FFF2-40B4-BE49-F238E27FC236}">
                <a16:creationId xmlns:a16="http://schemas.microsoft.com/office/drawing/2014/main" id="{94FB1015-2F60-4B91-B410-9677481B4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2219325"/>
            <a:ext cx="955675" cy="261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BusRd/Flush</a:t>
            </a:r>
          </a:p>
        </p:txBody>
      </p:sp>
      <p:sp>
        <p:nvSpPr>
          <p:cNvPr id="77833" name="TextBox 94">
            <a:extLst>
              <a:ext uri="{FF2B5EF4-FFF2-40B4-BE49-F238E27FC236}">
                <a16:creationId xmlns:a16="http://schemas.microsoft.com/office/drawing/2014/main" id="{1E057A91-A38D-4B09-95C1-B2E0304DF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5173663"/>
            <a:ext cx="1935162" cy="261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  <a:latin typeface="Tahoma" panose="020B0604030504040204" pitchFamily="34" charset="0"/>
              </a:rPr>
              <a:t>BusRdX/Flush (all incoming)</a:t>
            </a:r>
          </a:p>
        </p:txBody>
      </p:sp>
      <p:sp>
        <p:nvSpPr>
          <p:cNvPr id="77834" name="Title 1">
            <a:extLst>
              <a:ext uri="{FF2B5EF4-FFF2-40B4-BE49-F238E27FC236}">
                <a16:creationId xmlns:a16="http://schemas.microsoft.com/office/drawing/2014/main" id="{422964C2-F65F-4860-97B6-F4977350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MESI State Machine</a:t>
            </a:r>
          </a:p>
        </p:txBody>
      </p:sp>
      <p:sp>
        <p:nvSpPr>
          <p:cNvPr id="77835" name="Slide Number Placeholder 3">
            <a:extLst>
              <a:ext uri="{FF2B5EF4-FFF2-40B4-BE49-F238E27FC236}">
                <a16:creationId xmlns:a16="http://schemas.microsoft.com/office/drawing/2014/main" id="{3BBD10FF-15D5-4850-9CD1-17D4F6ED22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24F1DE-C083-4542-84FD-01B14A5DB373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77836" name="Oval 39">
            <a:extLst>
              <a:ext uri="{FF2B5EF4-FFF2-40B4-BE49-F238E27FC236}">
                <a16:creationId xmlns:a16="http://schemas.microsoft.com/office/drawing/2014/main" id="{45FBEB4F-085B-4E1A-9F45-BC74DAC76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1219200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7" name="Oval 40">
            <a:extLst>
              <a:ext uri="{FF2B5EF4-FFF2-40B4-BE49-F238E27FC236}">
                <a16:creationId xmlns:a16="http://schemas.microsoft.com/office/drawing/2014/main" id="{F17EF3FA-4A94-440E-A642-C45141D4F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235267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8" name="Oval 41">
            <a:extLst>
              <a:ext uri="{FF2B5EF4-FFF2-40B4-BE49-F238E27FC236}">
                <a16:creationId xmlns:a16="http://schemas.microsoft.com/office/drawing/2014/main" id="{7338D42B-8790-4098-8239-7BA5CFBDF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3565525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9" name="Oval 42">
            <a:extLst>
              <a:ext uri="{FF2B5EF4-FFF2-40B4-BE49-F238E27FC236}">
                <a16:creationId xmlns:a16="http://schemas.microsoft.com/office/drawing/2014/main" id="{48AD8C36-D3A9-43CB-B621-AD93276E8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1075" y="4881563"/>
            <a:ext cx="584200" cy="5842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40" name="TextBox 43">
            <a:extLst>
              <a:ext uri="{FF2B5EF4-FFF2-40B4-BE49-F238E27FC236}">
                <a16:creationId xmlns:a16="http://schemas.microsoft.com/office/drawing/2014/main" id="{36485B6B-F71C-4836-A40B-9415F9C81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1316038"/>
            <a:ext cx="361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M</a:t>
            </a:r>
          </a:p>
        </p:txBody>
      </p:sp>
      <p:sp>
        <p:nvSpPr>
          <p:cNvPr id="77841" name="TextBox 45">
            <a:extLst>
              <a:ext uri="{FF2B5EF4-FFF2-40B4-BE49-F238E27FC236}">
                <a16:creationId xmlns:a16="http://schemas.microsoft.com/office/drawing/2014/main" id="{245FC8A4-F1A7-448B-A475-3AB87CE1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2466975"/>
            <a:ext cx="314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E</a:t>
            </a:r>
          </a:p>
        </p:txBody>
      </p:sp>
      <p:sp>
        <p:nvSpPr>
          <p:cNvPr id="77842" name="TextBox 46">
            <a:extLst>
              <a:ext uri="{FF2B5EF4-FFF2-40B4-BE49-F238E27FC236}">
                <a16:creationId xmlns:a16="http://schemas.microsoft.com/office/drawing/2014/main" id="{41C1CE41-1FE8-411A-A615-BC3C136F8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36703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77843" name="TextBox 47">
            <a:extLst>
              <a:ext uri="{FF2B5EF4-FFF2-40B4-BE49-F238E27FC236}">
                <a16:creationId xmlns:a16="http://schemas.microsoft.com/office/drawing/2014/main" id="{7FDCDB90-5FC5-4E01-95E2-A93FE0A80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550" y="4983163"/>
            <a:ext cx="271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Tahoma" panose="020B0604030504040204" pitchFamily="34" charset="0"/>
              </a:rPr>
              <a:t>I</a:t>
            </a:r>
          </a:p>
        </p:txBody>
      </p:sp>
      <p:cxnSp>
        <p:nvCxnSpPr>
          <p:cNvPr id="77844" name="Curved Connector 51">
            <a:extLst>
              <a:ext uri="{FF2B5EF4-FFF2-40B4-BE49-F238E27FC236}">
                <a16:creationId xmlns:a16="http://schemas.microsoft.com/office/drawing/2014/main" id="{089CC956-9EB5-4AE4-8301-D53BC219AE2E}"/>
              </a:ext>
            </a:extLst>
          </p:cNvPr>
          <p:cNvCxnSpPr>
            <a:cxnSpLocks noChangeShapeType="1"/>
            <a:stCxn id="77839" idx="6"/>
            <a:endCxn id="77838" idx="6"/>
          </p:cNvCxnSpPr>
          <p:nvPr/>
        </p:nvCxnSpPr>
        <p:spPr bwMode="auto">
          <a:xfrm flipV="1">
            <a:off x="4105275" y="3857625"/>
            <a:ext cx="1588" cy="1316038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5" name="Curved Connector 55">
            <a:extLst>
              <a:ext uri="{FF2B5EF4-FFF2-40B4-BE49-F238E27FC236}">
                <a16:creationId xmlns:a16="http://schemas.microsoft.com/office/drawing/2014/main" id="{F708EAD0-CBF8-46F1-906E-E91DDF658AB2}"/>
              </a:ext>
            </a:extLst>
          </p:cNvPr>
          <p:cNvCxnSpPr>
            <a:cxnSpLocks noChangeShapeType="1"/>
            <a:stCxn id="77839" idx="6"/>
            <a:endCxn id="77837" idx="6"/>
          </p:cNvCxnSpPr>
          <p:nvPr/>
        </p:nvCxnSpPr>
        <p:spPr bwMode="auto">
          <a:xfrm flipV="1">
            <a:off x="4105275" y="2644775"/>
            <a:ext cx="1588" cy="2528888"/>
          </a:xfrm>
          <a:prstGeom prst="curvedConnector3">
            <a:avLst>
              <a:gd name="adj1" fmla="val 10703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6" name="Curved Connector 58">
            <a:extLst>
              <a:ext uri="{FF2B5EF4-FFF2-40B4-BE49-F238E27FC236}">
                <a16:creationId xmlns:a16="http://schemas.microsoft.com/office/drawing/2014/main" id="{1EE4E82B-994E-499E-9E65-C8FF9A14BC1A}"/>
              </a:ext>
            </a:extLst>
          </p:cNvPr>
          <p:cNvCxnSpPr>
            <a:cxnSpLocks noChangeShapeType="1"/>
            <a:stCxn id="77839" idx="6"/>
            <a:endCxn id="77836" idx="6"/>
          </p:cNvCxnSpPr>
          <p:nvPr/>
        </p:nvCxnSpPr>
        <p:spPr bwMode="auto">
          <a:xfrm flipV="1">
            <a:off x="4105275" y="1511300"/>
            <a:ext cx="1588" cy="3662363"/>
          </a:xfrm>
          <a:prstGeom prst="curvedConnector3">
            <a:avLst>
              <a:gd name="adj1" fmla="val 2061032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7" name="Curved Connector 73">
            <a:extLst>
              <a:ext uri="{FF2B5EF4-FFF2-40B4-BE49-F238E27FC236}">
                <a16:creationId xmlns:a16="http://schemas.microsoft.com/office/drawing/2014/main" id="{18D2CA87-6A0E-42DE-8C9E-3FD20D97D74F}"/>
              </a:ext>
            </a:extLst>
          </p:cNvPr>
          <p:cNvCxnSpPr>
            <a:cxnSpLocks noChangeShapeType="1"/>
            <a:stCxn id="77838" idx="6"/>
            <a:endCxn id="77836" idx="6"/>
          </p:cNvCxnSpPr>
          <p:nvPr/>
        </p:nvCxnSpPr>
        <p:spPr bwMode="auto">
          <a:xfrm flipV="1">
            <a:off x="4105275" y="1511300"/>
            <a:ext cx="1588" cy="2346325"/>
          </a:xfrm>
          <a:prstGeom prst="curvedConnector3">
            <a:avLst>
              <a:gd name="adj1" fmla="val 55177296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8" name="Curved Connector 76">
            <a:extLst>
              <a:ext uri="{FF2B5EF4-FFF2-40B4-BE49-F238E27FC236}">
                <a16:creationId xmlns:a16="http://schemas.microsoft.com/office/drawing/2014/main" id="{6B1A0F04-FA0B-4D52-A10C-975943EBDAA6}"/>
              </a:ext>
            </a:extLst>
          </p:cNvPr>
          <p:cNvCxnSpPr>
            <a:cxnSpLocks noChangeShapeType="1"/>
            <a:stCxn id="77837" idx="6"/>
            <a:endCxn id="77836" idx="6"/>
          </p:cNvCxnSpPr>
          <p:nvPr/>
        </p:nvCxnSpPr>
        <p:spPr bwMode="auto">
          <a:xfrm flipV="1">
            <a:off x="4105275" y="1511300"/>
            <a:ext cx="1588" cy="1133475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9" name="Curved Connector 78">
            <a:extLst>
              <a:ext uri="{FF2B5EF4-FFF2-40B4-BE49-F238E27FC236}">
                <a16:creationId xmlns:a16="http://schemas.microsoft.com/office/drawing/2014/main" id="{59716ABA-6493-4394-8FCB-22FBAF28F11A}"/>
              </a:ext>
            </a:extLst>
          </p:cNvPr>
          <p:cNvCxnSpPr>
            <a:cxnSpLocks noChangeShapeType="1"/>
            <a:stCxn id="77837" idx="2"/>
            <a:endCxn id="77838" idx="2"/>
          </p:cNvCxnSpPr>
          <p:nvPr/>
        </p:nvCxnSpPr>
        <p:spPr bwMode="auto">
          <a:xfrm rot="10800000" flipV="1">
            <a:off x="3521075" y="2644775"/>
            <a:ext cx="1588" cy="1212850"/>
          </a:xfrm>
          <a:prstGeom prst="curvedConnector3">
            <a:avLst>
              <a:gd name="adj1" fmla="val 14395468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0" name="Curved Connector 81">
            <a:extLst>
              <a:ext uri="{FF2B5EF4-FFF2-40B4-BE49-F238E27FC236}">
                <a16:creationId xmlns:a16="http://schemas.microsoft.com/office/drawing/2014/main" id="{A99DAE36-B225-47D5-B0D7-515B44BD2B77}"/>
              </a:ext>
            </a:extLst>
          </p:cNvPr>
          <p:cNvCxnSpPr>
            <a:cxnSpLocks noChangeShapeType="1"/>
            <a:stCxn id="77836" idx="2"/>
            <a:endCxn id="77838" idx="2"/>
          </p:cNvCxnSpPr>
          <p:nvPr/>
        </p:nvCxnSpPr>
        <p:spPr bwMode="auto">
          <a:xfrm rot="10800000" flipV="1">
            <a:off x="3521075" y="1511300"/>
            <a:ext cx="1588" cy="2346325"/>
          </a:xfrm>
          <a:prstGeom prst="curvedConnector3">
            <a:avLst>
              <a:gd name="adj1" fmla="val 3598331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1" name="Curved Connector 85">
            <a:extLst>
              <a:ext uri="{FF2B5EF4-FFF2-40B4-BE49-F238E27FC236}">
                <a16:creationId xmlns:a16="http://schemas.microsoft.com/office/drawing/2014/main" id="{13DD70D6-67F9-4E53-8E6D-3FB5B993803D}"/>
              </a:ext>
            </a:extLst>
          </p:cNvPr>
          <p:cNvCxnSpPr>
            <a:cxnSpLocks noChangeShapeType="1"/>
            <a:stCxn id="77836" idx="2"/>
            <a:endCxn id="77839" idx="2"/>
          </p:cNvCxnSpPr>
          <p:nvPr/>
        </p:nvCxnSpPr>
        <p:spPr bwMode="auto">
          <a:xfrm rot="10800000" flipV="1">
            <a:off x="3521075" y="1511300"/>
            <a:ext cx="1588" cy="3662363"/>
          </a:xfrm>
          <a:prstGeom prst="curvedConnector3">
            <a:avLst>
              <a:gd name="adj1" fmla="val 166394431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2" name="Curved Connector 88">
            <a:extLst>
              <a:ext uri="{FF2B5EF4-FFF2-40B4-BE49-F238E27FC236}">
                <a16:creationId xmlns:a16="http://schemas.microsoft.com/office/drawing/2014/main" id="{E08E33BD-1E23-4F56-B8BF-A4C9FF524FEB}"/>
              </a:ext>
            </a:extLst>
          </p:cNvPr>
          <p:cNvCxnSpPr>
            <a:cxnSpLocks noChangeShapeType="1"/>
            <a:stCxn id="77837" idx="2"/>
            <a:endCxn id="77839" idx="2"/>
          </p:cNvCxnSpPr>
          <p:nvPr/>
        </p:nvCxnSpPr>
        <p:spPr bwMode="auto">
          <a:xfrm rot="10800000" flipV="1">
            <a:off x="3521075" y="2644775"/>
            <a:ext cx="1588" cy="2528888"/>
          </a:xfrm>
          <a:prstGeom prst="curvedConnector3">
            <a:avLst>
              <a:gd name="adj1" fmla="val 94859167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53" name="Curved Connector 93">
            <a:extLst>
              <a:ext uri="{FF2B5EF4-FFF2-40B4-BE49-F238E27FC236}">
                <a16:creationId xmlns:a16="http://schemas.microsoft.com/office/drawing/2014/main" id="{97FBFE98-D7E2-4353-98FC-C82A6D5129DB}"/>
              </a:ext>
            </a:extLst>
          </p:cNvPr>
          <p:cNvCxnSpPr>
            <a:cxnSpLocks noChangeShapeType="1"/>
            <a:stCxn id="77838" idx="2"/>
            <a:endCxn id="77839" idx="2"/>
          </p:cNvCxnSpPr>
          <p:nvPr/>
        </p:nvCxnSpPr>
        <p:spPr bwMode="auto">
          <a:xfrm rot="10800000" flipV="1">
            <a:off x="3521075" y="3857625"/>
            <a:ext cx="1588" cy="1316038"/>
          </a:xfrm>
          <a:prstGeom prst="curvedConnector3">
            <a:avLst>
              <a:gd name="adj1" fmla="val 35988690"/>
            </a:avLst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54" name="TextBox 95">
            <a:extLst>
              <a:ext uri="{FF2B5EF4-FFF2-40B4-BE49-F238E27FC236}">
                <a16:creationId xmlns:a16="http://schemas.microsoft.com/office/drawing/2014/main" id="{302A08D3-0295-4D1B-AD42-97168F07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6116638"/>
            <a:ext cx="14779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[Culler/Singh96]</a:t>
            </a:r>
          </a:p>
        </p:txBody>
      </p:sp>
    </p:spTree>
    <p:extLst>
      <p:ext uri="{BB962C8B-B14F-4D97-AF65-F5344CB8AC3E}">
        <p14:creationId xmlns:p14="http://schemas.microsoft.com/office/powerpoint/2010/main" val="34610566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A8C17163-48DB-4116-BFE1-B2692F4A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Intel Pentium Pro</a:t>
            </a:r>
          </a:p>
        </p:txBody>
      </p:sp>
      <p:sp>
        <p:nvSpPr>
          <p:cNvPr id="80899" name="Slide Number Placeholder 3">
            <a:extLst>
              <a:ext uri="{FF2B5EF4-FFF2-40B4-BE49-F238E27FC236}">
                <a16:creationId xmlns:a16="http://schemas.microsoft.com/office/drawing/2014/main" id="{DEC0863D-C409-467A-B43A-B554AD03C0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995C1-3F63-4821-959B-C999C5F9DEA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A3440B9D-EAE0-4C0B-A486-5F299EA72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7900"/>
            <a:ext cx="60960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488B70E6-0F8A-4952-AD47-5D143A554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0480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TextBox 1">
            <a:extLst>
              <a:ext uri="{FF2B5EF4-FFF2-40B4-BE49-F238E27FC236}">
                <a16:creationId xmlns:a16="http://schemas.microsoft.com/office/drawing/2014/main" id="{232BAB5F-B01D-4BFD-B59F-4992EE5F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6477000"/>
            <a:ext cx="2370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Slide credit: Yale Patt</a:t>
            </a:r>
          </a:p>
        </p:txBody>
      </p:sp>
    </p:spTree>
    <p:extLst>
      <p:ext uri="{BB962C8B-B14F-4D97-AF65-F5344CB8AC3E}">
        <p14:creationId xmlns:p14="http://schemas.microsoft.com/office/powerpoint/2010/main" val="2938748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EE8A1A97-02A4-43D0-A6FC-4232F828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Snoopy Invalidation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B4EC-DB84-4A52-A77B-71ADE482D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Should a downgrade from M go to S or I?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S: if data is likely to be reused (before it is written to by another processor)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I: if data is likely to be not reused (before it is written to by another)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Cache-to-cache transfer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On a BusRd, should data come from another cache or memory?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Another cache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may be faster, if memory is slow or highly contended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Memory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Simpler: no need to </a:t>
            </a:r>
            <a:r>
              <a:rPr lang="en-US" altLang="ja-JP" sz="1900">
                <a:ea typeface="ＭＳ Ｐゴシック" panose="020B0600070205080204" pitchFamily="34" charset="-128"/>
              </a:rPr>
              <a:t>wait to see if cache has data first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Less contention at the other caches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Requires writeback on M downgrade</a:t>
            </a:r>
          </a:p>
          <a:p>
            <a:pPr>
              <a:lnSpc>
                <a:spcPct val="90000"/>
              </a:lnSpc>
            </a:pPr>
            <a:r>
              <a:rPr lang="en-US" altLang="en-US" sz="2200">
                <a:ea typeface="ＭＳ Ｐゴシック" panose="020B0600070205080204" pitchFamily="34" charset="-128"/>
              </a:rPr>
              <a:t>Writeback on Modified-&gt;Shared: necessary?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ea typeface="ＭＳ Ｐゴシック" panose="020B0600070205080204" pitchFamily="34" charset="-128"/>
              </a:rPr>
              <a:t>One possibility: </a:t>
            </a:r>
            <a:r>
              <a:rPr lang="en-US" altLang="en-US" sz="2000" b="1" i="1">
                <a:ea typeface="ＭＳ Ｐゴシック" panose="020B0600070205080204" pitchFamily="34" charset="-128"/>
              </a:rPr>
              <a:t>Owner</a:t>
            </a:r>
            <a:r>
              <a:rPr lang="en-US" altLang="en-US" sz="2000">
                <a:ea typeface="ＭＳ Ｐゴシック" panose="020B0600070205080204" pitchFamily="34" charset="-128"/>
              </a:rPr>
              <a:t> (O) state (MOESI protocol)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One cache owns the latest data (memory is not updated)</a:t>
            </a:r>
          </a:p>
          <a:p>
            <a:pPr lvl="2">
              <a:lnSpc>
                <a:spcPct val="90000"/>
              </a:lnSpc>
            </a:pPr>
            <a:r>
              <a:rPr lang="en-US" altLang="en-US" sz="1900">
                <a:ea typeface="ＭＳ Ｐゴシック" panose="020B0600070205080204" pitchFamily="34" charset="-128"/>
              </a:rPr>
              <a:t>Memory writeback happens when all caches evict copies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38BDA52B-0A24-4CAF-843F-8AD0CF5624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1BB671-7C07-4DD3-8288-599385EE6A92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>
            <a:extLst>
              <a:ext uri="{FF2B5EF4-FFF2-40B4-BE49-F238E27FC236}">
                <a16:creationId xmlns:a16="http://schemas.microsoft.com/office/drawing/2014/main" id="{DA5951BC-D7EC-4649-8CF0-5D206438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Problem with MESI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D9AB0-34B1-4C2B-9F8D-D73766823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417638"/>
            <a:ext cx="8610600" cy="51943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Shared state requires the data to be clean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i.e., all caches that have the block have the up-to-date copy and so does the memory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Problem: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Need to write the block to memory when </a:t>
            </a:r>
            <a:r>
              <a:rPr lang="en-US" altLang="en-US" sz="2400" dirty="0" err="1">
                <a:solidFill>
                  <a:srgbClr val="0000FF"/>
                </a:solidFill>
                <a:ea typeface="ＭＳ Ｐゴシック" panose="020B0600070205080204" pitchFamily="34" charset="-128"/>
              </a:rPr>
              <a:t>BusRd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 happens when the block is in Modified state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Why is this a problem?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Memory can be updated unnecessarily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some other processor may want to write to the block again while it is cached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CFF036B9-CBC3-48EC-8927-29F6D3A2E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A28897-6B95-4BB3-8925-A4553B644B1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59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5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96E82858-6A02-4F5C-B81F-D675D370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99" y="3586"/>
            <a:ext cx="8991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Single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42B9B-2DBD-4D58-B938-C8265164A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Specified by the von Neumann model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Sequential order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Hardware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executes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 load and store operations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 the order specified by the sequential program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Out-of-order execution does not change the semantics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Hardware 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retires (reports to software the results of)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 load and store operations </a:t>
            </a:r>
            <a:r>
              <a:rPr lang="en-US" altLang="en-US" sz="2400" dirty="0">
                <a:solidFill>
                  <a:srgbClr val="0000FF"/>
                </a:solidFill>
                <a:ea typeface="ＭＳ Ｐゴシック" panose="020B0600070205080204" pitchFamily="34" charset="-128"/>
              </a:rPr>
              <a:t>in the order specified by the sequential program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Advantages: 1) Architectural state is precise within an execution. 2) Architectural state is consistent across different runs of the program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Easier to debug programs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Disadvantage: Preserving order adds overhead, reduces performance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42A1FC1C-39CE-410F-9D33-FD7AA0682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D19715-9411-4517-A7D7-BF2BAC2DE5CE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8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6">
            <a:extLst>
              <a:ext uri="{FF2B5EF4-FFF2-40B4-BE49-F238E27FC236}">
                <a16:creationId xmlns:a16="http://schemas.microsoft.com/office/drawing/2014/main" id="{003E6666-BD37-46CE-BE83-029AD6CC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Improving on MESI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85661E3-C29D-49C3-ADD3-777C367F1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Idea 1: Do not transition from M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S on a </a:t>
            </a:r>
            <a:r>
              <a:rPr lang="en-US" altLang="en-US" sz="2400" dirty="0" err="1">
                <a:ea typeface="ＭＳ Ｐゴシック" panose="020B0600070205080204" pitchFamily="34" charset="-128"/>
                <a:sym typeface="Wingdings" panose="05000000000000000000" pitchFamily="2" charset="2"/>
              </a:rPr>
              <a:t>BusRd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. Invalidate the copy and supply the modified block to the requesting processor directly without updating memory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Idea 2: Transition from M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S, but designate one cache as the owner (O), who will write the block back when it is evicted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Now “Shared” means “Shared and potentially dirty”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This is a version of the MOESI protocol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>
            <a:extLst>
              <a:ext uri="{FF2B5EF4-FFF2-40B4-BE49-F238E27FC236}">
                <a16:creationId xmlns:a16="http://schemas.microsoft.com/office/drawing/2014/main" id="{C6594F1A-0102-4912-88DF-127CA61CE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70AF35-25CB-43F6-8E57-A721AB346C6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60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9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>
            <a:extLst>
              <a:ext uri="{FF2B5EF4-FFF2-40B4-BE49-F238E27FC236}">
                <a16:creationId xmlns:a16="http://schemas.microsoft.com/office/drawing/2014/main" id="{49BF2BBE-C2DB-4AD6-A425-903CE94C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Tradeoffs in Sophisticated Cache Coherence Protocols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33CD3C-82D4-4CFE-8B82-FFBA91B0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endParaRPr lang="en-US" dirty="0"/>
          </a:p>
          <a:p>
            <a:pPr>
              <a:defRPr/>
            </a:pPr>
            <a:r>
              <a:rPr lang="en-US" sz="2800" dirty="0"/>
              <a:t>The protocol can be optimized with more states and prediction mechanisms to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+ Reduce unnecessary invalidates and transfers of blocks</a:t>
            </a:r>
          </a:p>
          <a:p>
            <a:pPr>
              <a:buFont typeface="Wingdings" charset="0"/>
              <a:buChar char="n"/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/>
              <a:t>However, more states and optimizations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Are more difficult to design and verify (lead to more cases to take care of, race conditions)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dirty="0"/>
              <a:t>-- Provide diminishing returns</a:t>
            </a:r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</p:txBody>
      </p:sp>
      <p:sp>
        <p:nvSpPr>
          <p:cNvPr id="84996" name="Slide Number Placeholder 3">
            <a:extLst>
              <a:ext uri="{FF2B5EF4-FFF2-40B4-BE49-F238E27FC236}">
                <a16:creationId xmlns:a16="http://schemas.microsoft.com/office/drawing/2014/main" id="{561B6625-D2F0-423E-8E71-4F493D7E9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7FB6A9D-153A-4F92-B047-D27D5F2F2759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61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B2BF833-6660-4C9A-854F-BE91040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7630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Snoopy Cache vs. Directory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A3E5-C208-47A9-A699-4F312459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9067800" cy="51943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Snoopy Cache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cs typeface="Courier New" charset="0"/>
              </a:rPr>
              <a:t>Miss latency (critical path) </a:t>
            </a:r>
            <a:r>
              <a:rPr lang="en-US" sz="2400" dirty="0">
                <a:ea typeface="ＭＳ Ｐゴシック" charset="0"/>
              </a:rPr>
              <a:t>is short: miss </a:t>
            </a:r>
            <a:r>
              <a:rPr lang="en-US" sz="2400" dirty="0">
                <a:ea typeface="ＭＳ Ｐゴシック" charset="0"/>
                <a:sym typeface="Wingdings" charset="0"/>
              </a:rPr>
              <a:t> bus transaction to memory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Global serialization is easy: bus provides this already (arbitration)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Simple: adapt bus-based uniprocessors easily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Relies on broadcast messages to be seen by all caches (in same order): 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</a:rPr>
              <a:t>	</a:t>
            </a:r>
            <a:r>
              <a:rPr lang="en-US" sz="2400" dirty="0">
                <a:ea typeface="ＭＳ Ｐゴシック" charset="0"/>
                <a:sym typeface="Wingdings"/>
              </a:rPr>
              <a:t> </a:t>
            </a:r>
            <a:r>
              <a:rPr lang="en-US" sz="2400" dirty="0">
                <a:ea typeface="ＭＳ Ｐゴシック" charset="0"/>
              </a:rPr>
              <a:t>single point of serialization (bus): </a:t>
            </a:r>
            <a:r>
              <a:rPr lang="en-US" sz="2400" i="1" dirty="0">
                <a:ea typeface="ＭＳ Ｐゴシック" charset="0"/>
              </a:rPr>
              <a:t>not scalable</a:t>
            </a:r>
          </a:p>
          <a:p>
            <a:pPr marL="344487" lvl="1" indent="0">
              <a:buFont typeface="Wingdings" charset="0"/>
              <a:buNone/>
              <a:defRPr/>
            </a:pPr>
            <a:r>
              <a:rPr lang="en-US" sz="2400" i="1" dirty="0">
                <a:ea typeface="ＭＳ Ｐゴシック" charset="0"/>
              </a:rPr>
              <a:t>	</a:t>
            </a:r>
            <a:r>
              <a:rPr lang="en-US" sz="2400" i="1" dirty="0">
                <a:ea typeface="ＭＳ Ｐゴシック" charset="0"/>
                <a:sym typeface="Wingdings"/>
              </a:rPr>
              <a:t> need a virtual bus (or a totally-ordered interconnect)</a:t>
            </a:r>
            <a:endParaRPr lang="en-US" dirty="0">
              <a:ea typeface="ＭＳ Ｐゴシック" charset="0"/>
              <a:sym typeface="Wingdings"/>
            </a:endParaRPr>
          </a:p>
          <a:p>
            <a:pPr marL="344487" lvl="1" indent="0">
              <a:buFont typeface="Wingdings" charset="0"/>
              <a:buNone/>
              <a:defRPr/>
            </a:pPr>
            <a:endParaRPr lang="en-US" sz="2400" i="1" dirty="0">
              <a:ea typeface="ＭＳ Ｐゴシック" charset="0"/>
              <a:sym typeface="Wingdings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46118A15-30F8-43D5-BF49-CA57C1FB3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CED7A4-D9B0-4055-BA3D-83DAA49A1D9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62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4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>
            <a:extLst>
              <a:ext uri="{FF2B5EF4-FFF2-40B4-BE49-F238E27FC236}">
                <a16:creationId xmlns:a16="http://schemas.microsoft.com/office/drawing/2014/main" id="{2B2BF833-6660-4C9A-854F-BE91040D0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763000" cy="1143000"/>
          </a:xfrm>
        </p:spPr>
        <p:txBody>
          <a:bodyPr>
            <a:noAutofit/>
          </a:bodyPr>
          <a:lstStyle/>
          <a:p>
            <a:r>
              <a:rPr lang="en-US" altLang="en-US" sz="4000" dirty="0">
                <a:ea typeface="ＭＳ Ｐゴシック" panose="020B0600070205080204" pitchFamily="34" charset="-128"/>
              </a:rPr>
              <a:t>Snoopy Cache vs. Directory Coherence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BA3E5-C208-47A9-A699-4F3124597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" y="1344612"/>
            <a:ext cx="9067800" cy="5194300"/>
          </a:xfrm>
        </p:spPr>
        <p:txBody>
          <a:bodyPr>
            <a:noAutofit/>
          </a:bodyPr>
          <a:lstStyle/>
          <a:p>
            <a:pPr marL="344487" lvl="1" indent="0">
              <a:buFont typeface="Wingdings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Directory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Adds indirection to miss latency (critical path): request </a:t>
            </a:r>
            <a:r>
              <a:rPr lang="en-US" sz="2400" dirty="0">
                <a:ea typeface="ＭＳ Ｐゴシック" charset="0"/>
                <a:sym typeface="Wingdings" charset="0"/>
              </a:rPr>
              <a:t> dir.  </a:t>
            </a:r>
            <a:r>
              <a:rPr lang="en-US" sz="2400" dirty="0" err="1">
                <a:ea typeface="ＭＳ Ｐゴシック" charset="0"/>
                <a:sym typeface="Wingdings" charset="0"/>
              </a:rPr>
              <a:t>mem</a:t>
            </a:r>
            <a:r>
              <a:rPr lang="en-US" sz="2400" dirty="0">
                <a:ea typeface="ＭＳ Ｐゴシック" charset="0"/>
                <a:sym typeface="Wingdings" charset="0"/>
              </a:rPr>
              <a:t>.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</a:rPr>
              <a:t>Requires extra storage space to track sharer sets</a:t>
            </a:r>
          </a:p>
          <a:p>
            <a:pPr marL="914400" lvl="2" indent="0">
              <a:buNone/>
              <a:defRPr/>
            </a:pPr>
            <a:r>
              <a:rPr lang="en-US" dirty="0">
                <a:ea typeface="ＭＳ Ｐゴシック" charset="0"/>
              </a:rPr>
              <a:t> Can be approximate (false positives are OK)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- </a:t>
            </a:r>
            <a:r>
              <a:rPr lang="en-US" sz="2400" dirty="0">
                <a:ea typeface="ＭＳ Ｐゴシック" charset="0"/>
                <a:sym typeface="Wingdings" charset="0"/>
              </a:rPr>
              <a:t>Protocols and race conditions are more complex (for high-performance)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dirty="0">
                <a:ea typeface="ＭＳ Ｐゴシック" charset="0"/>
                <a:sym typeface="Wingdings" charset="0"/>
              </a:rPr>
              <a:t>+ Does not require broadcast to all caches</a:t>
            </a:r>
          </a:p>
          <a:p>
            <a:pPr lvl="1">
              <a:buFont typeface="Wingdings" charset="0"/>
              <a:buNone/>
              <a:defRPr/>
            </a:pPr>
            <a:r>
              <a:rPr lang="en-US" sz="2400" b="1" dirty="0">
                <a:latin typeface="Courier New" charset="0"/>
                <a:ea typeface="ＭＳ Ｐゴシック" charset="0"/>
                <a:cs typeface="Courier New" charset="0"/>
              </a:rPr>
              <a:t>+ </a:t>
            </a:r>
            <a:r>
              <a:rPr lang="en-US" sz="2400" dirty="0">
                <a:ea typeface="ＭＳ Ｐゴシック" charset="0"/>
                <a:sym typeface="Wingdings" charset="0"/>
              </a:rPr>
              <a:t>Exactly as scalable as interconnect and directory storage</a:t>
            </a:r>
            <a:br>
              <a:rPr lang="en-US" sz="2400" dirty="0">
                <a:ea typeface="ＭＳ Ｐゴシック" charset="0"/>
                <a:sym typeface="Wingdings" charset="0"/>
              </a:rPr>
            </a:br>
            <a:r>
              <a:rPr lang="en-US" sz="2400" i="1" dirty="0">
                <a:ea typeface="ＭＳ Ｐゴシック" charset="0"/>
                <a:sym typeface="Wingdings" charset="0"/>
              </a:rPr>
              <a:t>(much more scalable than bus)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46118A15-30F8-43D5-BF49-CA57C1FB30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CED7A4-D9B0-4055-BA3D-83DAA49A1D91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63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2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53" y="609600"/>
            <a:ext cx="9091863" cy="2819400"/>
          </a:xfrm>
          <a:solidFill>
            <a:schemeClr val="bg1">
              <a:lumMod val="95000"/>
            </a:schemeClr>
          </a:solidFill>
        </p:spPr>
        <p:txBody>
          <a:bodyPr anchor="ctr" anchorCtr="0">
            <a:noAutofit/>
          </a:bodyPr>
          <a:lstStyle/>
          <a:p>
            <a:pPr fontAlgn="base"/>
            <a:r>
              <a:rPr lang="en-US" b="1" dirty="0"/>
              <a:t>CSC 2224: Parallel Computer Architecture and Programming</a:t>
            </a:r>
            <a:br>
              <a:rPr lang="en-US" b="1" dirty="0"/>
            </a:br>
            <a:r>
              <a:rPr lang="en-US" b="1" dirty="0"/>
              <a:t>Memory Consistency &amp; </a:t>
            </a:r>
            <a:br>
              <a:rPr lang="en-US" b="1" dirty="0"/>
            </a:br>
            <a:r>
              <a:rPr lang="en-US" b="1" dirty="0"/>
              <a:t>Cache Coherence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05500" y="5414556"/>
            <a:ext cx="571500" cy="42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38BC0D9-9426-462E-A586-ED53F18E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75481"/>
            <a:ext cx="81534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Prof. Gennady </a:t>
            </a:r>
            <a:r>
              <a:rPr lang="en-US" dirty="0" err="1">
                <a:solidFill>
                  <a:srgbClr val="0000FF"/>
                </a:solidFill>
              </a:rPr>
              <a:t>Pekhimenko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University of Toronto</a:t>
            </a:r>
          </a:p>
          <a:p>
            <a:r>
              <a:rPr lang="en-US">
                <a:solidFill>
                  <a:schemeClr val="tx1"/>
                </a:solidFill>
              </a:rPr>
              <a:t>Fall 2021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A2E33A-EA90-4EC4-B1F5-051D808F97CF}"/>
              </a:ext>
            </a:extLst>
          </p:cNvPr>
          <p:cNvSpPr/>
          <p:nvPr/>
        </p:nvSpPr>
        <p:spPr>
          <a:xfrm>
            <a:off x="1371600" y="5947139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chemeClr val="tx2"/>
                </a:solidFill>
              </a:rPr>
              <a:t>The content of this lecture is adapted from the lectures of </a:t>
            </a:r>
          </a:p>
          <a:p>
            <a:pPr algn="ctr"/>
            <a:r>
              <a:rPr lang="en-US" b="1" i="1" dirty="0" err="1">
                <a:solidFill>
                  <a:schemeClr val="tx2"/>
                </a:solidFill>
              </a:rPr>
              <a:t>Onur</a:t>
            </a:r>
            <a:r>
              <a:rPr lang="en-US" b="1" i="1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tx2"/>
                </a:solidFill>
              </a:rPr>
              <a:t>Mutlu</a:t>
            </a:r>
            <a:r>
              <a:rPr lang="en-US" b="1" i="1" dirty="0">
                <a:solidFill>
                  <a:schemeClr val="tx2"/>
                </a:solidFill>
              </a:rPr>
              <a:t> @ CMU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"/>
    </mc:Choice>
    <mc:Fallback xmlns="">
      <p:transition spd="slow" advTm="297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E9DE2A9-BCC2-43D1-95E2-9CD3F0E0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0668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Dataflow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8F77-FA88-4838-927E-5E0CDE242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57568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A memory operation executes when its operands are ready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Ordering specified only by data dependencies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Two operations can be executed and retired in any order if they have no dependency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Advantage: Lots of parallelism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high performance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Disadvantage: Order can change across runs of the same program </a:t>
            </a:r>
            <a:r>
              <a:rPr lang="en-US" altLang="en-US" sz="2400" dirty="0">
                <a:ea typeface="ＭＳ Ｐゴシック" panose="020B0600070205080204" pitchFamily="34" charset="-128"/>
                <a:sym typeface="Wingdings" panose="05000000000000000000" pitchFamily="2" charset="2"/>
              </a:rPr>
              <a:t> Very hard to debug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BA546790-6CF9-4295-937B-E5D4A03DF0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31348F6-487C-481D-90AE-360B983536CC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F7E3E6D4-5A57-478D-AF68-E5E7DBCF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MIMD Processor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5D0D-2FF2-48D5-87A7-E207BC09F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06500"/>
            <a:ext cx="8610600" cy="5194300"/>
          </a:xfrm>
        </p:spPr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Each processor’s memory operations are in sequential order with respect to the “thread” running on that processor (assume each processor obeys the von Neumann model)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Multiple processors execute memory operations concurrently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How does the memory see the order of operations from all processors? 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In other words, what is the ordering of operations across different processors?</a:t>
            </a:r>
          </a:p>
          <a:p>
            <a:pPr lvl="1"/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3B2A31D-5F04-47E3-8610-6A8CF5DA8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2CA18DC-5A6B-4E7E-A2E7-0DE1ED80A4A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12CE2F3-4997-4499-9EC8-D8CB1173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Why Does This Even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9B840-E2EE-4D67-B242-B9023D0F1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17638"/>
            <a:ext cx="8610600" cy="4773612"/>
          </a:xfrm>
        </p:spPr>
        <p:txBody>
          <a:bodyPr>
            <a:no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Ease of debugging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It is nice to have the same execution done at different times have the same order of memory operations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Correctness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Can we have incorrect execution if the order of memory operations is different from the point of view of different processors?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Performance and overhead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Enforcing a strict “sequential ordering” can make life harder for the hardware designer in implementing performance enhancement techniques (e.g.,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OoO</a:t>
            </a:r>
            <a:r>
              <a:rPr lang="en-US" altLang="en-US" sz="2400" dirty="0">
                <a:ea typeface="ＭＳ Ｐゴシック" panose="020B0600070205080204" pitchFamily="34" charset="-128"/>
              </a:rPr>
              <a:t> execution, caches)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24CE001-EC03-496E-9448-54E83A183A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40DDFC-41FA-4EEC-AA4A-9457CAC85EA7}" type="slidenum">
              <a:rPr lang="en-US" altLang="en-US">
                <a:solidFill>
                  <a:srgbClr val="000000"/>
                </a:solidFill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3607</Words>
  <Application>Microsoft Office PowerPoint</Application>
  <PresentationFormat>On-screen Show (4:3)</PresentationFormat>
  <Paragraphs>544</Paragraphs>
  <Slides>64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Arial</vt:lpstr>
      <vt:lpstr>Calibri</vt:lpstr>
      <vt:lpstr>Courier</vt:lpstr>
      <vt:lpstr>Courier New</vt:lpstr>
      <vt:lpstr>Garamond</vt:lpstr>
      <vt:lpstr>Tahoma</vt:lpstr>
      <vt:lpstr>Tahoma (Body)</vt:lpstr>
      <vt:lpstr>Wingdings</vt:lpstr>
      <vt:lpstr>SAFARI_Template</vt:lpstr>
      <vt:lpstr>1_Edge</vt:lpstr>
      <vt:lpstr>Office Theme</vt:lpstr>
      <vt:lpstr>CSC 2224: Parallel Computer Architecture and Programming Memory Consistency &amp;  Cache Coherence</vt:lpstr>
      <vt:lpstr>Please, provide your feedback!</vt:lpstr>
      <vt:lpstr>Reviews: Memory Consistency</vt:lpstr>
      <vt:lpstr>Memory Ordering in Multiprocessors</vt:lpstr>
      <vt:lpstr>Ordering of Operations</vt:lpstr>
      <vt:lpstr>Single Processor Ordering</vt:lpstr>
      <vt:lpstr>Dataflow Processor Ordering</vt:lpstr>
      <vt:lpstr>MIMD Processor Ordering</vt:lpstr>
      <vt:lpstr>Why Does This Even Matter?</vt:lpstr>
      <vt:lpstr>Protecting Shared Data</vt:lpstr>
      <vt:lpstr>Supporting Mutual Exclusion</vt:lpstr>
      <vt:lpstr>Protecting Shared  Data</vt:lpstr>
      <vt:lpstr>A Question</vt:lpstr>
      <vt:lpstr>PowerPoint Presentation</vt:lpstr>
      <vt:lpstr>Both Processors in Critical Section</vt:lpstr>
      <vt:lpstr>PowerPoint Presentation</vt:lpstr>
      <vt:lpstr>How Can We Solve The Problem?</vt:lpstr>
      <vt:lpstr>Sequential Consistency</vt:lpstr>
      <vt:lpstr>Programmer’s Abstraction</vt:lpstr>
      <vt:lpstr>Sequentially Consistent Operation</vt:lpstr>
      <vt:lpstr>Consequences of Sequential Consistency</vt:lpstr>
      <vt:lpstr>Issues with Sequential Consistency?</vt:lpstr>
      <vt:lpstr>Issues with Sequential Consistency?</vt:lpstr>
      <vt:lpstr>Weaker Memory Consistency</vt:lpstr>
      <vt:lpstr>Tradeoffs: Weaker Consistency</vt:lpstr>
      <vt:lpstr>Cache Coherence</vt:lpstr>
      <vt:lpstr>Shared Memory Model</vt:lpstr>
      <vt:lpstr>Cache Coherence </vt:lpstr>
      <vt:lpstr>The Cache Coherence Problem</vt:lpstr>
      <vt:lpstr>The Cache Coherence Problem</vt:lpstr>
      <vt:lpstr>The Cache Coherence Problem</vt:lpstr>
      <vt:lpstr>The Cache Coherence Problem</vt:lpstr>
      <vt:lpstr>Cache Coherence: Whose Responsibility?</vt:lpstr>
      <vt:lpstr>A Very Simple Coherence Scheme</vt:lpstr>
      <vt:lpstr>(Non-)Solutions to Cache Coherence</vt:lpstr>
      <vt:lpstr>Maintaining Coherence</vt:lpstr>
      <vt:lpstr>Hardware Cache Coherence</vt:lpstr>
      <vt:lpstr>Coherence: Update vs. Invalidate</vt:lpstr>
      <vt:lpstr>Update vs. Invalidate (2)</vt:lpstr>
      <vt:lpstr>Update vs. Invalidate Tradeoffs</vt:lpstr>
      <vt:lpstr>Two Cache Coherence Methods </vt:lpstr>
      <vt:lpstr>Directory Based  Cache Coherence</vt:lpstr>
      <vt:lpstr>Directory Based Coherence</vt:lpstr>
      <vt:lpstr>Directory Based Coherence Example (I)</vt:lpstr>
      <vt:lpstr>Directory Based Coherence Example (I)</vt:lpstr>
      <vt:lpstr>Snoopy Cache Coherence</vt:lpstr>
      <vt:lpstr>Snoopy Cache Coherence</vt:lpstr>
      <vt:lpstr>PowerPoint Presentation</vt:lpstr>
      <vt:lpstr>A Simple Snoopy Protocol</vt:lpstr>
      <vt:lpstr>A More Sophisticated Protocol: MSI</vt:lpstr>
      <vt:lpstr>MSI State Machine</vt:lpstr>
      <vt:lpstr>The Problem with MSI</vt:lpstr>
      <vt:lpstr>The Solution: MESI</vt:lpstr>
      <vt:lpstr>PowerPoint Presentation</vt:lpstr>
      <vt:lpstr>PowerPoint Presentation</vt:lpstr>
      <vt:lpstr>MESI State Machine</vt:lpstr>
      <vt:lpstr>Intel Pentium Pro</vt:lpstr>
      <vt:lpstr>Snoopy Invalidation Tradeoffs</vt:lpstr>
      <vt:lpstr>The Problem with MESI</vt:lpstr>
      <vt:lpstr>Improving on MESI</vt:lpstr>
      <vt:lpstr>Tradeoffs in Sophisticated Cache Coherence Protocols</vt:lpstr>
      <vt:lpstr>Snoopy Cache vs. Directory Coherence</vt:lpstr>
      <vt:lpstr>Snoopy Cache vs. Directory Coherence</vt:lpstr>
      <vt:lpstr>CSC 2224: Parallel Computer Architecture and Programming Memory Consistency &amp;  Cache Coherence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2011-01-11T20:10:42Z</dcterms:created>
  <dcterms:modified xsi:type="dcterms:W3CDTF">2021-11-30T05:52:14Z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gpekh@LAPTOP-TADA56Q5</vt:lpwstr>
  </property>
  <property fmtid="{D5CDD505-2E9C-101B-9397-08002B2CF9AE}" pid="5" name="MSIP_Label_f42aa342-8706-4288-bd11-ebb85995028c_SetDate">
    <vt:lpwstr>2018-09-25T14:24:14.9493777Z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